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Lst>
  <p:notesMasterIdLst>
    <p:notesMasterId r:id="rId43"/>
  </p:notesMasterIdLst>
  <p:sldIdLst>
    <p:sldId id="259" r:id="rId5"/>
    <p:sldId id="258" r:id="rId6"/>
    <p:sldId id="1525" r:id="rId7"/>
    <p:sldId id="260" r:id="rId8"/>
    <p:sldId id="1499" r:id="rId9"/>
    <p:sldId id="1508" r:id="rId10"/>
    <p:sldId id="1503" r:id="rId11"/>
    <p:sldId id="1504" r:id="rId12"/>
    <p:sldId id="1505" r:id="rId13"/>
    <p:sldId id="1515" r:id="rId14"/>
    <p:sldId id="1506" r:id="rId15"/>
    <p:sldId id="1507" r:id="rId16"/>
    <p:sldId id="1516" r:id="rId17"/>
    <p:sldId id="1517" r:id="rId18"/>
    <p:sldId id="1518" r:id="rId19"/>
    <p:sldId id="1540" r:id="rId20"/>
    <p:sldId id="319" r:id="rId21"/>
    <p:sldId id="1527" r:id="rId22"/>
    <p:sldId id="1488" r:id="rId23"/>
    <p:sldId id="1526" r:id="rId24"/>
    <p:sldId id="1528" r:id="rId25"/>
    <p:sldId id="1529" r:id="rId26"/>
    <p:sldId id="1530" r:id="rId27"/>
    <p:sldId id="1531" r:id="rId28"/>
    <p:sldId id="1532" r:id="rId29"/>
    <p:sldId id="1533" r:id="rId30"/>
    <p:sldId id="1534" r:id="rId31"/>
    <p:sldId id="1535" r:id="rId32"/>
    <p:sldId id="1536" r:id="rId33"/>
    <p:sldId id="1538" r:id="rId34"/>
    <p:sldId id="1539" r:id="rId35"/>
    <p:sldId id="1524" r:id="rId36"/>
    <p:sldId id="1498" r:id="rId37"/>
    <p:sldId id="1509" r:id="rId38"/>
    <p:sldId id="1510" r:id="rId39"/>
    <p:sldId id="1523" r:id="rId40"/>
    <p:sldId id="1520" r:id="rId41"/>
    <p:sldId id="151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8268" autoAdjust="0"/>
  </p:normalViewPr>
  <p:slideViewPr>
    <p:cSldViewPr snapToGrid="0">
      <p:cViewPr varScale="1">
        <p:scale>
          <a:sx n="56" d="100"/>
          <a:sy n="56" d="100"/>
        </p:scale>
        <p:origin x="200"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7C9A8C-B39A-4012-9BAF-2621BFA3BBE6}"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453530C3-6429-486D-8358-50757C649947}">
      <dgm:prSet/>
      <dgm:spPr/>
      <dgm:t>
        <a:bodyPr/>
        <a:lstStyle/>
        <a:p>
          <a:r>
            <a:rPr lang="en-GB"/>
            <a:t>Worldwide obesity has nearly tripled since 1975.</a:t>
          </a:r>
          <a:endParaRPr lang="en-US"/>
        </a:p>
      </dgm:t>
    </dgm:pt>
    <dgm:pt modelId="{46DB91DF-A914-4D11-A515-109A0AF730BE}" type="parTrans" cxnId="{3EBE4653-E144-493D-8B5D-6BC07EEDFB4C}">
      <dgm:prSet/>
      <dgm:spPr/>
      <dgm:t>
        <a:bodyPr/>
        <a:lstStyle/>
        <a:p>
          <a:endParaRPr lang="en-US"/>
        </a:p>
      </dgm:t>
    </dgm:pt>
    <dgm:pt modelId="{9622F176-B1B9-4380-8D6D-860077AD672A}" type="sibTrans" cxnId="{3EBE4653-E144-493D-8B5D-6BC07EEDFB4C}">
      <dgm:prSet/>
      <dgm:spPr/>
      <dgm:t>
        <a:bodyPr/>
        <a:lstStyle/>
        <a:p>
          <a:endParaRPr lang="en-US"/>
        </a:p>
      </dgm:t>
    </dgm:pt>
    <dgm:pt modelId="{D8326E62-F122-4776-86F9-4349062624E5}">
      <dgm:prSet/>
      <dgm:spPr/>
      <dgm:t>
        <a:bodyPr/>
        <a:lstStyle/>
        <a:p>
          <a:r>
            <a:rPr lang="en-MT"/>
            <a:t>Obesity is very common, affecting 1 in 6 adults and 1 in 11 children</a:t>
          </a:r>
          <a:r>
            <a:rPr lang="en-GB"/>
            <a:t>.</a:t>
          </a:r>
          <a:r>
            <a:rPr lang="en-MT"/>
            <a:t>  </a:t>
          </a:r>
          <a:endParaRPr lang="en-US"/>
        </a:p>
      </dgm:t>
    </dgm:pt>
    <dgm:pt modelId="{A76C1DF8-89B9-4D8B-99DC-6B6D9D9488AB}" type="parTrans" cxnId="{3D1FA764-E335-496D-AC27-D604FE4AD968}">
      <dgm:prSet/>
      <dgm:spPr/>
      <dgm:t>
        <a:bodyPr/>
        <a:lstStyle/>
        <a:p>
          <a:endParaRPr lang="en-US"/>
        </a:p>
      </dgm:t>
    </dgm:pt>
    <dgm:pt modelId="{F9647D20-1E66-4A16-817E-7AD26FEF663D}" type="sibTrans" cxnId="{3D1FA764-E335-496D-AC27-D604FE4AD968}">
      <dgm:prSet/>
      <dgm:spPr/>
      <dgm:t>
        <a:bodyPr/>
        <a:lstStyle/>
        <a:p>
          <a:endParaRPr lang="en-US"/>
        </a:p>
      </dgm:t>
    </dgm:pt>
    <dgm:pt modelId="{CFAC4C3C-15DD-4231-AAB4-20D349631DD5}">
      <dgm:prSet/>
      <dgm:spPr/>
      <dgm:t>
        <a:bodyPr/>
        <a:lstStyle/>
        <a:p>
          <a:r>
            <a:rPr lang="en-MT"/>
            <a:t>In 2022, 2.5 billion adults aged 18 years and older were overweight</a:t>
          </a:r>
          <a:r>
            <a:rPr lang="en-GB"/>
            <a:t>.</a:t>
          </a:r>
          <a:r>
            <a:rPr lang="en-MT"/>
            <a:t> </a:t>
          </a:r>
          <a:endParaRPr lang="en-US"/>
        </a:p>
      </dgm:t>
    </dgm:pt>
    <dgm:pt modelId="{54DE9370-F3E6-465B-8B17-9B6494C8CFAB}" type="parTrans" cxnId="{2CA1E85C-1E46-43AA-86CE-B8E3B97D9009}">
      <dgm:prSet/>
      <dgm:spPr/>
      <dgm:t>
        <a:bodyPr/>
        <a:lstStyle/>
        <a:p>
          <a:endParaRPr lang="en-US"/>
        </a:p>
      </dgm:t>
    </dgm:pt>
    <dgm:pt modelId="{C8EC7E9E-4828-42AE-9CCA-9CA64C266BF2}" type="sibTrans" cxnId="{2CA1E85C-1E46-43AA-86CE-B8E3B97D9009}">
      <dgm:prSet/>
      <dgm:spPr/>
      <dgm:t>
        <a:bodyPr/>
        <a:lstStyle/>
        <a:p>
          <a:endParaRPr lang="en-US"/>
        </a:p>
      </dgm:t>
    </dgm:pt>
    <dgm:pt modelId="{2F697330-10FF-4002-99CC-D4AC9CCCB56E}">
      <dgm:prSet/>
      <dgm:spPr/>
      <dgm:t>
        <a:bodyPr/>
        <a:lstStyle/>
        <a:p>
          <a:r>
            <a:rPr lang="en-MT"/>
            <a:t>Over 890 million adults were living with obesity. This corresponds to 43% of adults aged 18 years and over (43% of men and 44% of women) who were overweight</a:t>
          </a:r>
          <a:r>
            <a:rPr lang="en-GB"/>
            <a:t>.</a:t>
          </a:r>
          <a:endParaRPr lang="en-US"/>
        </a:p>
      </dgm:t>
    </dgm:pt>
    <dgm:pt modelId="{426E7A4D-AB20-4B2B-AA63-FF790F57EA15}" type="parTrans" cxnId="{3DAC4CFF-561D-496D-8446-4759DE0ED74B}">
      <dgm:prSet/>
      <dgm:spPr/>
      <dgm:t>
        <a:bodyPr/>
        <a:lstStyle/>
        <a:p>
          <a:endParaRPr lang="en-US"/>
        </a:p>
      </dgm:t>
    </dgm:pt>
    <dgm:pt modelId="{B647B674-FCF8-40EF-A000-0E0F85C75C3A}" type="sibTrans" cxnId="{3DAC4CFF-561D-496D-8446-4759DE0ED74B}">
      <dgm:prSet/>
      <dgm:spPr/>
      <dgm:t>
        <a:bodyPr/>
        <a:lstStyle/>
        <a:p>
          <a:endParaRPr lang="en-US"/>
        </a:p>
      </dgm:t>
    </dgm:pt>
    <dgm:pt modelId="{CB01F473-CB8C-46BC-93AE-EA94BB097088}">
      <dgm:prSet/>
      <dgm:spPr/>
      <dgm:t>
        <a:bodyPr/>
        <a:lstStyle/>
        <a:p>
          <a:r>
            <a:rPr lang="en-GB"/>
            <a:t>Most of the world's population live in countries where overweight and obesity kills more people than underweight.</a:t>
          </a:r>
          <a:endParaRPr lang="en-US"/>
        </a:p>
      </dgm:t>
    </dgm:pt>
    <dgm:pt modelId="{8D95697E-C075-476B-B505-A510C6D5E7DC}" type="parTrans" cxnId="{EC199140-66C2-49D2-A06E-C6148DCCED79}">
      <dgm:prSet/>
      <dgm:spPr/>
      <dgm:t>
        <a:bodyPr/>
        <a:lstStyle/>
        <a:p>
          <a:endParaRPr lang="en-US"/>
        </a:p>
      </dgm:t>
    </dgm:pt>
    <dgm:pt modelId="{09E812D6-ECD5-407D-87D6-13404F5BA451}" type="sibTrans" cxnId="{EC199140-66C2-49D2-A06E-C6148DCCED79}">
      <dgm:prSet/>
      <dgm:spPr/>
      <dgm:t>
        <a:bodyPr/>
        <a:lstStyle/>
        <a:p>
          <a:endParaRPr lang="en-US"/>
        </a:p>
      </dgm:t>
    </dgm:pt>
    <dgm:pt modelId="{4CA36078-B886-48D9-8970-6FA299DFA7BD}">
      <dgm:prSet/>
      <dgm:spPr/>
      <dgm:t>
        <a:bodyPr/>
        <a:lstStyle/>
        <a:p>
          <a:r>
            <a:rPr lang="en-GB"/>
            <a:t>39 million children under the age of 5 were overweight or obese in 2020.</a:t>
          </a:r>
          <a:endParaRPr lang="en-US"/>
        </a:p>
      </dgm:t>
    </dgm:pt>
    <dgm:pt modelId="{2C11E1A1-8058-4662-A0A9-0BC589B17223}" type="parTrans" cxnId="{85914C83-188E-4991-9C6D-40869B9A12C0}">
      <dgm:prSet/>
      <dgm:spPr/>
      <dgm:t>
        <a:bodyPr/>
        <a:lstStyle/>
        <a:p>
          <a:endParaRPr lang="en-US"/>
        </a:p>
      </dgm:t>
    </dgm:pt>
    <dgm:pt modelId="{579B474A-A064-4CA5-8C13-3E76C20348F1}" type="sibTrans" cxnId="{85914C83-188E-4991-9C6D-40869B9A12C0}">
      <dgm:prSet/>
      <dgm:spPr/>
      <dgm:t>
        <a:bodyPr/>
        <a:lstStyle/>
        <a:p>
          <a:endParaRPr lang="en-US"/>
        </a:p>
      </dgm:t>
    </dgm:pt>
    <dgm:pt modelId="{0D498D93-BAAA-42E2-8345-664AF2295E30}">
      <dgm:prSet/>
      <dgm:spPr/>
      <dgm:t>
        <a:bodyPr/>
        <a:lstStyle/>
        <a:p>
          <a:r>
            <a:rPr lang="en-GB"/>
            <a:t>Over 390 million children and adolescents aged 5-19 were overweight or obese in 2022.</a:t>
          </a:r>
          <a:endParaRPr lang="en-US"/>
        </a:p>
      </dgm:t>
    </dgm:pt>
    <dgm:pt modelId="{291F2488-CFA4-40E0-8A25-072C9B6AF25A}" type="parTrans" cxnId="{8FADEA8C-2C11-4067-945A-0CFCE29851F4}">
      <dgm:prSet/>
      <dgm:spPr/>
      <dgm:t>
        <a:bodyPr/>
        <a:lstStyle/>
        <a:p>
          <a:endParaRPr lang="en-US"/>
        </a:p>
      </dgm:t>
    </dgm:pt>
    <dgm:pt modelId="{324893C6-1E58-4428-8CCE-DD111AB59198}" type="sibTrans" cxnId="{8FADEA8C-2C11-4067-945A-0CFCE29851F4}">
      <dgm:prSet/>
      <dgm:spPr/>
      <dgm:t>
        <a:bodyPr/>
        <a:lstStyle/>
        <a:p>
          <a:endParaRPr lang="en-US"/>
        </a:p>
      </dgm:t>
    </dgm:pt>
    <dgm:pt modelId="{2651E5E2-D5F1-9948-AED3-1311B24FF4E6}" type="pres">
      <dgm:prSet presAssocID="{7F7C9A8C-B39A-4012-9BAF-2621BFA3BBE6}" presName="Name0" presStyleCnt="0">
        <dgm:presLayoutVars>
          <dgm:dir/>
          <dgm:resizeHandles val="exact"/>
        </dgm:presLayoutVars>
      </dgm:prSet>
      <dgm:spPr/>
    </dgm:pt>
    <dgm:pt modelId="{702B0AE2-882B-3D44-A4FE-53F641BA360D}" type="pres">
      <dgm:prSet presAssocID="{453530C3-6429-486D-8358-50757C649947}" presName="node" presStyleLbl="node1" presStyleIdx="0" presStyleCnt="7">
        <dgm:presLayoutVars>
          <dgm:bulletEnabled val="1"/>
        </dgm:presLayoutVars>
      </dgm:prSet>
      <dgm:spPr/>
    </dgm:pt>
    <dgm:pt modelId="{A3634228-0FFE-464D-BAEC-D5CA94462E15}" type="pres">
      <dgm:prSet presAssocID="{9622F176-B1B9-4380-8D6D-860077AD672A}" presName="sibTrans" presStyleLbl="sibTrans1D1" presStyleIdx="0" presStyleCnt="6"/>
      <dgm:spPr/>
    </dgm:pt>
    <dgm:pt modelId="{02482907-A49F-EF46-B6B9-0DC5A395C52F}" type="pres">
      <dgm:prSet presAssocID="{9622F176-B1B9-4380-8D6D-860077AD672A}" presName="connectorText" presStyleLbl="sibTrans1D1" presStyleIdx="0" presStyleCnt="6"/>
      <dgm:spPr/>
    </dgm:pt>
    <dgm:pt modelId="{1A4DAD2A-EF32-9946-99F8-FE19CF70AC65}" type="pres">
      <dgm:prSet presAssocID="{D8326E62-F122-4776-86F9-4349062624E5}" presName="node" presStyleLbl="node1" presStyleIdx="1" presStyleCnt="7">
        <dgm:presLayoutVars>
          <dgm:bulletEnabled val="1"/>
        </dgm:presLayoutVars>
      </dgm:prSet>
      <dgm:spPr/>
    </dgm:pt>
    <dgm:pt modelId="{97DD5968-37FC-C74E-9A5F-9B359907F716}" type="pres">
      <dgm:prSet presAssocID="{F9647D20-1E66-4A16-817E-7AD26FEF663D}" presName="sibTrans" presStyleLbl="sibTrans1D1" presStyleIdx="1" presStyleCnt="6"/>
      <dgm:spPr/>
    </dgm:pt>
    <dgm:pt modelId="{1DB4801C-6058-4645-BBB1-09FDB0287532}" type="pres">
      <dgm:prSet presAssocID="{F9647D20-1E66-4A16-817E-7AD26FEF663D}" presName="connectorText" presStyleLbl="sibTrans1D1" presStyleIdx="1" presStyleCnt="6"/>
      <dgm:spPr/>
    </dgm:pt>
    <dgm:pt modelId="{22F431AC-B0C6-6B4E-BF95-C42C293718A2}" type="pres">
      <dgm:prSet presAssocID="{CFAC4C3C-15DD-4231-AAB4-20D349631DD5}" presName="node" presStyleLbl="node1" presStyleIdx="2" presStyleCnt="7">
        <dgm:presLayoutVars>
          <dgm:bulletEnabled val="1"/>
        </dgm:presLayoutVars>
      </dgm:prSet>
      <dgm:spPr/>
    </dgm:pt>
    <dgm:pt modelId="{06C4B827-D72D-DD4E-B186-B567487E40BE}" type="pres">
      <dgm:prSet presAssocID="{C8EC7E9E-4828-42AE-9CCA-9CA64C266BF2}" presName="sibTrans" presStyleLbl="sibTrans1D1" presStyleIdx="2" presStyleCnt="6"/>
      <dgm:spPr/>
    </dgm:pt>
    <dgm:pt modelId="{F74EC01F-6F60-714C-B65E-A322A06E82FB}" type="pres">
      <dgm:prSet presAssocID="{C8EC7E9E-4828-42AE-9CCA-9CA64C266BF2}" presName="connectorText" presStyleLbl="sibTrans1D1" presStyleIdx="2" presStyleCnt="6"/>
      <dgm:spPr/>
    </dgm:pt>
    <dgm:pt modelId="{5D037541-85EC-3743-80B5-895D6C61F3C6}" type="pres">
      <dgm:prSet presAssocID="{2F697330-10FF-4002-99CC-D4AC9CCCB56E}" presName="node" presStyleLbl="node1" presStyleIdx="3" presStyleCnt="7">
        <dgm:presLayoutVars>
          <dgm:bulletEnabled val="1"/>
        </dgm:presLayoutVars>
      </dgm:prSet>
      <dgm:spPr/>
    </dgm:pt>
    <dgm:pt modelId="{73A63BCD-D897-4F42-ABD2-D2293AC2828C}" type="pres">
      <dgm:prSet presAssocID="{B647B674-FCF8-40EF-A000-0E0F85C75C3A}" presName="sibTrans" presStyleLbl="sibTrans1D1" presStyleIdx="3" presStyleCnt="6"/>
      <dgm:spPr/>
    </dgm:pt>
    <dgm:pt modelId="{4AC000BC-3130-E84D-908C-85D88208E544}" type="pres">
      <dgm:prSet presAssocID="{B647B674-FCF8-40EF-A000-0E0F85C75C3A}" presName="connectorText" presStyleLbl="sibTrans1D1" presStyleIdx="3" presStyleCnt="6"/>
      <dgm:spPr/>
    </dgm:pt>
    <dgm:pt modelId="{3CC58D79-1FA0-4D4C-9BD4-AC15870A4C18}" type="pres">
      <dgm:prSet presAssocID="{CB01F473-CB8C-46BC-93AE-EA94BB097088}" presName="node" presStyleLbl="node1" presStyleIdx="4" presStyleCnt="7">
        <dgm:presLayoutVars>
          <dgm:bulletEnabled val="1"/>
        </dgm:presLayoutVars>
      </dgm:prSet>
      <dgm:spPr/>
    </dgm:pt>
    <dgm:pt modelId="{382FCA41-D58B-C448-8908-A2F283011313}" type="pres">
      <dgm:prSet presAssocID="{09E812D6-ECD5-407D-87D6-13404F5BA451}" presName="sibTrans" presStyleLbl="sibTrans1D1" presStyleIdx="4" presStyleCnt="6"/>
      <dgm:spPr/>
    </dgm:pt>
    <dgm:pt modelId="{2D1F33BD-9DC1-4146-97A0-437BE3E63ECF}" type="pres">
      <dgm:prSet presAssocID="{09E812D6-ECD5-407D-87D6-13404F5BA451}" presName="connectorText" presStyleLbl="sibTrans1D1" presStyleIdx="4" presStyleCnt="6"/>
      <dgm:spPr/>
    </dgm:pt>
    <dgm:pt modelId="{F5CDF82C-8605-D54F-83C6-694E750B8C96}" type="pres">
      <dgm:prSet presAssocID="{4CA36078-B886-48D9-8970-6FA299DFA7BD}" presName="node" presStyleLbl="node1" presStyleIdx="5" presStyleCnt="7">
        <dgm:presLayoutVars>
          <dgm:bulletEnabled val="1"/>
        </dgm:presLayoutVars>
      </dgm:prSet>
      <dgm:spPr/>
    </dgm:pt>
    <dgm:pt modelId="{17D2AB82-0A88-D241-AE89-690B0C567925}" type="pres">
      <dgm:prSet presAssocID="{579B474A-A064-4CA5-8C13-3E76C20348F1}" presName="sibTrans" presStyleLbl="sibTrans1D1" presStyleIdx="5" presStyleCnt="6"/>
      <dgm:spPr/>
    </dgm:pt>
    <dgm:pt modelId="{A4431975-D43E-274E-AC40-5E07545C7A51}" type="pres">
      <dgm:prSet presAssocID="{579B474A-A064-4CA5-8C13-3E76C20348F1}" presName="connectorText" presStyleLbl="sibTrans1D1" presStyleIdx="5" presStyleCnt="6"/>
      <dgm:spPr/>
    </dgm:pt>
    <dgm:pt modelId="{44CCC9CF-31F7-5341-A48B-D9BFBEFC8736}" type="pres">
      <dgm:prSet presAssocID="{0D498D93-BAAA-42E2-8345-664AF2295E30}" presName="node" presStyleLbl="node1" presStyleIdx="6" presStyleCnt="7">
        <dgm:presLayoutVars>
          <dgm:bulletEnabled val="1"/>
        </dgm:presLayoutVars>
      </dgm:prSet>
      <dgm:spPr/>
    </dgm:pt>
  </dgm:ptLst>
  <dgm:cxnLst>
    <dgm:cxn modelId="{24D35D0F-7CDA-8848-8BB2-CE55CC75AC77}" type="presOf" srcId="{579B474A-A064-4CA5-8C13-3E76C20348F1}" destId="{A4431975-D43E-274E-AC40-5E07545C7A51}" srcOrd="1" destOrd="0" presId="urn:microsoft.com/office/officeart/2016/7/layout/RepeatingBendingProcessNew"/>
    <dgm:cxn modelId="{B0B2E912-37DC-E147-AEA2-97633C9E6D70}" type="presOf" srcId="{453530C3-6429-486D-8358-50757C649947}" destId="{702B0AE2-882B-3D44-A4FE-53F641BA360D}" srcOrd="0" destOrd="0" presId="urn:microsoft.com/office/officeart/2016/7/layout/RepeatingBendingProcessNew"/>
    <dgm:cxn modelId="{CAEDF812-DE3E-2147-B656-014B1D39BA8C}" type="presOf" srcId="{D8326E62-F122-4776-86F9-4349062624E5}" destId="{1A4DAD2A-EF32-9946-99F8-FE19CF70AC65}" srcOrd="0" destOrd="0" presId="urn:microsoft.com/office/officeart/2016/7/layout/RepeatingBendingProcessNew"/>
    <dgm:cxn modelId="{CE51971D-E3BA-F644-8858-6743AD8197B9}" type="presOf" srcId="{9622F176-B1B9-4380-8D6D-860077AD672A}" destId="{02482907-A49F-EF46-B6B9-0DC5A395C52F}" srcOrd="1" destOrd="0" presId="urn:microsoft.com/office/officeart/2016/7/layout/RepeatingBendingProcessNew"/>
    <dgm:cxn modelId="{6ECA5C25-0637-C44F-9529-B9D6FF9FBC24}" type="presOf" srcId="{09E812D6-ECD5-407D-87D6-13404F5BA451}" destId="{2D1F33BD-9DC1-4146-97A0-437BE3E63ECF}" srcOrd="1" destOrd="0" presId="urn:microsoft.com/office/officeart/2016/7/layout/RepeatingBendingProcessNew"/>
    <dgm:cxn modelId="{3CE4453D-57E8-AC46-9314-4A5499F0125D}" type="presOf" srcId="{F9647D20-1E66-4A16-817E-7AD26FEF663D}" destId="{1DB4801C-6058-4645-BBB1-09FDB0287532}" srcOrd="1" destOrd="0" presId="urn:microsoft.com/office/officeart/2016/7/layout/RepeatingBendingProcessNew"/>
    <dgm:cxn modelId="{EC199140-66C2-49D2-A06E-C6148DCCED79}" srcId="{7F7C9A8C-B39A-4012-9BAF-2621BFA3BBE6}" destId="{CB01F473-CB8C-46BC-93AE-EA94BB097088}" srcOrd="4" destOrd="0" parTransId="{8D95697E-C075-476B-B505-A510C6D5E7DC}" sibTransId="{09E812D6-ECD5-407D-87D6-13404F5BA451}"/>
    <dgm:cxn modelId="{F12D2E41-1884-0B45-8C9E-8078E8129A9E}" type="presOf" srcId="{B647B674-FCF8-40EF-A000-0E0F85C75C3A}" destId="{4AC000BC-3130-E84D-908C-85D88208E544}" srcOrd="1" destOrd="0" presId="urn:microsoft.com/office/officeart/2016/7/layout/RepeatingBendingProcessNew"/>
    <dgm:cxn modelId="{169DAD4E-2848-284E-A2EF-9941BE51C3E5}" type="presOf" srcId="{CFAC4C3C-15DD-4231-AAB4-20D349631DD5}" destId="{22F431AC-B0C6-6B4E-BF95-C42C293718A2}" srcOrd="0" destOrd="0" presId="urn:microsoft.com/office/officeart/2016/7/layout/RepeatingBendingProcessNew"/>
    <dgm:cxn modelId="{3EBE4653-E144-493D-8B5D-6BC07EEDFB4C}" srcId="{7F7C9A8C-B39A-4012-9BAF-2621BFA3BBE6}" destId="{453530C3-6429-486D-8358-50757C649947}" srcOrd="0" destOrd="0" parTransId="{46DB91DF-A914-4D11-A515-109A0AF730BE}" sibTransId="{9622F176-B1B9-4380-8D6D-860077AD672A}"/>
    <dgm:cxn modelId="{2CA1E85C-1E46-43AA-86CE-B8E3B97D9009}" srcId="{7F7C9A8C-B39A-4012-9BAF-2621BFA3BBE6}" destId="{CFAC4C3C-15DD-4231-AAB4-20D349631DD5}" srcOrd="2" destOrd="0" parTransId="{54DE9370-F3E6-465B-8B17-9B6494C8CFAB}" sibTransId="{C8EC7E9E-4828-42AE-9CCA-9CA64C266BF2}"/>
    <dgm:cxn modelId="{3D1FA764-E335-496D-AC27-D604FE4AD968}" srcId="{7F7C9A8C-B39A-4012-9BAF-2621BFA3BBE6}" destId="{D8326E62-F122-4776-86F9-4349062624E5}" srcOrd="1" destOrd="0" parTransId="{A76C1DF8-89B9-4D8B-99DC-6B6D9D9488AB}" sibTransId="{F9647D20-1E66-4A16-817E-7AD26FEF663D}"/>
    <dgm:cxn modelId="{CE7B7A6C-B465-E74C-9D37-68D9AFEF7E50}" type="presOf" srcId="{09E812D6-ECD5-407D-87D6-13404F5BA451}" destId="{382FCA41-D58B-C448-8908-A2F283011313}" srcOrd="0" destOrd="0" presId="urn:microsoft.com/office/officeart/2016/7/layout/RepeatingBendingProcessNew"/>
    <dgm:cxn modelId="{4C9F4D6E-1CA8-1743-A2E5-2A16517A9F5B}" type="presOf" srcId="{579B474A-A064-4CA5-8C13-3E76C20348F1}" destId="{17D2AB82-0A88-D241-AE89-690B0C567925}" srcOrd="0" destOrd="0" presId="urn:microsoft.com/office/officeart/2016/7/layout/RepeatingBendingProcessNew"/>
    <dgm:cxn modelId="{22BA9270-7375-B94A-A071-CA37D5694AC2}" type="presOf" srcId="{4CA36078-B886-48D9-8970-6FA299DFA7BD}" destId="{F5CDF82C-8605-D54F-83C6-694E750B8C96}" srcOrd="0" destOrd="0" presId="urn:microsoft.com/office/officeart/2016/7/layout/RepeatingBendingProcessNew"/>
    <dgm:cxn modelId="{14DFD377-4040-F84E-B229-018B21F9338C}" type="presOf" srcId="{9622F176-B1B9-4380-8D6D-860077AD672A}" destId="{A3634228-0FFE-464D-BAEC-D5CA94462E15}" srcOrd="0" destOrd="0" presId="urn:microsoft.com/office/officeart/2016/7/layout/RepeatingBendingProcessNew"/>
    <dgm:cxn modelId="{471C697A-C1C5-334B-B2FE-C6CED51F4226}" type="presOf" srcId="{CB01F473-CB8C-46BC-93AE-EA94BB097088}" destId="{3CC58D79-1FA0-4D4C-9BD4-AC15870A4C18}" srcOrd="0" destOrd="0" presId="urn:microsoft.com/office/officeart/2016/7/layout/RepeatingBendingProcessNew"/>
    <dgm:cxn modelId="{27459F7F-C7FA-224E-B652-6AD53A5AAD35}" type="presOf" srcId="{C8EC7E9E-4828-42AE-9CCA-9CA64C266BF2}" destId="{06C4B827-D72D-DD4E-B186-B567487E40BE}" srcOrd="0" destOrd="0" presId="urn:microsoft.com/office/officeart/2016/7/layout/RepeatingBendingProcessNew"/>
    <dgm:cxn modelId="{EF54C87F-E612-F14C-BF9B-B579AD77C273}" type="presOf" srcId="{2F697330-10FF-4002-99CC-D4AC9CCCB56E}" destId="{5D037541-85EC-3743-80B5-895D6C61F3C6}" srcOrd="0" destOrd="0" presId="urn:microsoft.com/office/officeart/2016/7/layout/RepeatingBendingProcessNew"/>
    <dgm:cxn modelId="{85914C83-188E-4991-9C6D-40869B9A12C0}" srcId="{7F7C9A8C-B39A-4012-9BAF-2621BFA3BBE6}" destId="{4CA36078-B886-48D9-8970-6FA299DFA7BD}" srcOrd="5" destOrd="0" parTransId="{2C11E1A1-8058-4662-A0A9-0BC589B17223}" sibTransId="{579B474A-A064-4CA5-8C13-3E76C20348F1}"/>
    <dgm:cxn modelId="{8FADEA8C-2C11-4067-945A-0CFCE29851F4}" srcId="{7F7C9A8C-B39A-4012-9BAF-2621BFA3BBE6}" destId="{0D498D93-BAAA-42E2-8345-664AF2295E30}" srcOrd="6" destOrd="0" parTransId="{291F2488-CFA4-40E0-8A25-072C9B6AF25A}" sibTransId="{324893C6-1E58-4428-8CCE-DD111AB59198}"/>
    <dgm:cxn modelId="{C9BE67B4-27E7-4444-87D0-CA53C7A83169}" type="presOf" srcId="{7F7C9A8C-B39A-4012-9BAF-2621BFA3BBE6}" destId="{2651E5E2-D5F1-9948-AED3-1311B24FF4E6}" srcOrd="0" destOrd="0" presId="urn:microsoft.com/office/officeart/2016/7/layout/RepeatingBendingProcessNew"/>
    <dgm:cxn modelId="{46FB79C1-2056-0347-8EF9-AD4179B77B38}" type="presOf" srcId="{0D498D93-BAAA-42E2-8345-664AF2295E30}" destId="{44CCC9CF-31F7-5341-A48B-D9BFBEFC8736}" srcOrd="0" destOrd="0" presId="urn:microsoft.com/office/officeart/2016/7/layout/RepeatingBendingProcessNew"/>
    <dgm:cxn modelId="{CD40F7CB-FFAC-2E47-BB07-AF1239ACA118}" type="presOf" srcId="{C8EC7E9E-4828-42AE-9CCA-9CA64C266BF2}" destId="{F74EC01F-6F60-714C-B65E-A322A06E82FB}" srcOrd="1" destOrd="0" presId="urn:microsoft.com/office/officeart/2016/7/layout/RepeatingBendingProcessNew"/>
    <dgm:cxn modelId="{666F54D9-2449-0A48-B1D4-0D2B76118C1A}" type="presOf" srcId="{B647B674-FCF8-40EF-A000-0E0F85C75C3A}" destId="{73A63BCD-D897-4F42-ABD2-D2293AC2828C}" srcOrd="0" destOrd="0" presId="urn:microsoft.com/office/officeart/2016/7/layout/RepeatingBendingProcessNew"/>
    <dgm:cxn modelId="{DDB769E0-CBED-EB4F-B4AA-AC8D2738FCA1}" type="presOf" srcId="{F9647D20-1E66-4A16-817E-7AD26FEF663D}" destId="{97DD5968-37FC-C74E-9A5F-9B359907F716}" srcOrd="0" destOrd="0" presId="urn:microsoft.com/office/officeart/2016/7/layout/RepeatingBendingProcessNew"/>
    <dgm:cxn modelId="{3DAC4CFF-561D-496D-8446-4759DE0ED74B}" srcId="{7F7C9A8C-B39A-4012-9BAF-2621BFA3BBE6}" destId="{2F697330-10FF-4002-99CC-D4AC9CCCB56E}" srcOrd="3" destOrd="0" parTransId="{426E7A4D-AB20-4B2B-AA63-FF790F57EA15}" sibTransId="{B647B674-FCF8-40EF-A000-0E0F85C75C3A}"/>
    <dgm:cxn modelId="{86E409E8-FAA0-9E4C-8B47-8EF9D61685B7}" type="presParOf" srcId="{2651E5E2-D5F1-9948-AED3-1311B24FF4E6}" destId="{702B0AE2-882B-3D44-A4FE-53F641BA360D}" srcOrd="0" destOrd="0" presId="urn:microsoft.com/office/officeart/2016/7/layout/RepeatingBendingProcessNew"/>
    <dgm:cxn modelId="{8E83176C-77EF-0144-8EC1-24DF051DCDC3}" type="presParOf" srcId="{2651E5E2-D5F1-9948-AED3-1311B24FF4E6}" destId="{A3634228-0FFE-464D-BAEC-D5CA94462E15}" srcOrd="1" destOrd="0" presId="urn:microsoft.com/office/officeart/2016/7/layout/RepeatingBendingProcessNew"/>
    <dgm:cxn modelId="{00CF2EC0-53D8-A344-97BC-CF84E0ED8469}" type="presParOf" srcId="{A3634228-0FFE-464D-BAEC-D5CA94462E15}" destId="{02482907-A49F-EF46-B6B9-0DC5A395C52F}" srcOrd="0" destOrd="0" presId="urn:microsoft.com/office/officeart/2016/7/layout/RepeatingBendingProcessNew"/>
    <dgm:cxn modelId="{31D41CE2-6620-F045-80ED-BD27B5102886}" type="presParOf" srcId="{2651E5E2-D5F1-9948-AED3-1311B24FF4E6}" destId="{1A4DAD2A-EF32-9946-99F8-FE19CF70AC65}" srcOrd="2" destOrd="0" presId="urn:microsoft.com/office/officeart/2016/7/layout/RepeatingBendingProcessNew"/>
    <dgm:cxn modelId="{F90BD01C-FDE5-254B-AFC1-01FBA567BB6C}" type="presParOf" srcId="{2651E5E2-D5F1-9948-AED3-1311B24FF4E6}" destId="{97DD5968-37FC-C74E-9A5F-9B359907F716}" srcOrd="3" destOrd="0" presId="urn:microsoft.com/office/officeart/2016/7/layout/RepeatingBendingProcessNew"/>
    <dgm:cxn modelId="{EB39EA11-6C2A-424B-870A-28988C423235}" type="presParOf" srcId="{97DD5968-37FC-C74E-9A5F-9B359907F716}" destId="{1DB4801C-6058-4645-BBB1-09FDB0287532}" srcOrd="0" destOrd="0" presId="urn:microsoft.com/office/officeart/2016/7/layout/RepeatingBendingProcessNew"/>
    <dgm:cxn modelId="{3B7FDA91-5C3C-AE48-BC5A-6DED93BC3762}" type="presParOf" srcId="{2651E5E2-D5F1-9948-AED3-1311B24FF4E6}" destId="{22F431AC-B0C6-6B4E-BF95-C42C293718A2}" srcOrd="4" destOrd="0" presId="urn:microsoft.com/office/officeart/2016/7/layout/RepeatingBendingProcessNew"/>
    <dgm:cxn modelId="{735DD6F8-C900-FC44-9867-D93CC1F62A60}" type="presParOf" srcId="{2651E5E2-D5F1-9948-AED3-1311B24FF4E6}" destId="{06C4B827-D72D-DD4E-B186-B567487E40BE}" srcOrd="5" destOrd="0" presId="urn:microsoft.com/office/officeart/2016/7/layout/RepeatingBendingProcessNew"/>
    <dgm:cxn modelId="{831FEC96-3E06-E445-ACE8-9F58DED3CCAE}" type="presParOf" srcId="{06C4B827-D72D-DD4E-B186-B567487E40BE}" destId="{F74EC01F-6F60-714C-B65E-A322A06E82FB}" srcOrd="0" destOrd="0" presId="urn:microsoft.com/office/officeart/2016/7/layout/RepeatingBendingProcessNew"/>
    <dgm:cxn modelId="{A5AF3BCC-BBEE-2541-AD8E-9CB6DF7647CF}" type="presParOf" srcId="{2651E5E2-D5F1-9948-AED3-1311B24FF4E6}" destId="{5D037541-85EC-3743-80B5-895D6C61F3C6}" srcOrd="6" destOrd="0" presId="urn:microsoft.com/office/officeart/2016/7/layout/RepeatingBendingProcessNew"/>
    <dgm:cxn modelId="{BF64EC97-FBC8-5B4F-89F3-C5FB6B9CF75E}" type="presParOf" srcId="{2651E5E2-D5F1-9948-AED3-1311B24FF4E6}" destId="{73A63BCD-D897-4F42-ABD2-D2293AC2828C}" srcOrd="7" destOrd="0" presId="urn:microsoft.com/office/officeart/2016/7/layout/RepeatingBendingProcessNew"/>
    <dgm:cxn modelId="{5B45E7A5-74C8-AF4A-B738-97266A39431E}" type="presParOf" srcId="{73A63BCD-D897-4F42-ABD2-D2293AC2828C}" destId="{4AC000BC-3130-E84D-908C-85D88208E544}" srcOrd="0" destOrd="0" presId="urn:microsoft.com/office/officeart/2016/7/layout/RepeatingBendingProcessNew"/>
    <dgm:cxn modelId="{0B20DF9B-11E1-D044-BC18-D2F2BDAF54F1}" type="presParOf" srcId="{2651E5E2-D5F1-9948-AED3-1311B24FF4E6}" destId="{3CC58D79-1FA0-4D4C-9BD4-AC15870A4C18}" srcOrd="8" destOrd="0" presId="urn:microsoft.com/office/officeart/2016/7/layout/RepeatingBendingProcessNew"/>
    <dgm:cxn modelId="{5DD6D20C-3271-CF44-A586-4DFB4B3DC306}" type="presParOf" srcId="{2651E5E2-D5F1-9948-AED3-1311B24FF4E6}" destId="{382FCA41-D58B-C448-8908-A2F283011313}" srcOrd="9" destOrd="0" presId="urn:microsoft.com/office/officeart/2016/7/layout/RepeatingBendingProcessNew"/>
    <dgm:cxn modelId="{B44DB902-0586-8F43-A523-5F65EF8C9617}" type="presParOf" srcId="{382FCA41-D58B-C448-8908-A2F283011313}" destId="{2D1F33BD-9DC1-4146-97A0-437BE3E63ECF}" srcOrd="0" destOrd="0" presId="urn:microsoft.com/office/officeart/2016/7/layout/RepeatingBendingProcessNew"/>
    <dgm:cxn modelId="{8636E239-AE4E-5D4D-9463-B99DD7D23AF5}" type="presParOf" srcId="{2651E5E2-D5F1-9948-AED3-1311B24FF4E6}" destId="{F5CDF82C-8605-D54F-83C6-694E750B8C96}" srcOrd="10" destOrd="0" presId="urn:microsoft.com/office/officeart/2016/7/layout/RepeatingBendingProcessNew"/>
    <dgm:cxn modelId="{8510CCC1-7393-6E40-B235-4CF6A2F419E7}" type="presParOf" srcId="{2651E5E2-D5F1-9948-AED3-1311B24FF4E6}" destId="{17D2AB82-0A88-D241-AE89-690B0C567925}" srcOrd="11" destOrd="0" presId="urn:microsoft.com/office/officeart/2016/7/layout/RepeatingBendingProcessNew"/>
    <dgm:cxn modelId="{D819D5D4-1D6C-DB4E-AD8F-B0D457A9DD66}" type="presParOf" srcId="{17D2AB82-0A88-D241-AE89-690B0C567925}" destId="{A4431975-D43E-274E-AC40-5E07545C7A51}" srcOrd="0" destOrd="0" presId="urn:microsoft.com/office/officeart/2016/7/layout/RepeatingBendingProcessNew"/>
    <dgm:cxn modelId="{C964B31F-8CD1-6247-A249-B29EE33E849A}" type="presParOf" srcId="{2651E5E2-D5F1-9948-AED3-1311B24FF4E6}" destId="{44CCC9CF-31F7-5341-A48B-D9BFBEFC8736}"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3F05B1-486C-4930-BB21-6AFC3265D14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963154-6305-4290-8731-02B0C196FEF8}">
      <dgm:prSet/>
      <dgm:spPr/>
      <dgm:t>
        <a:bodyPr/>
        <a:lstStyle/>
        <a:p>
          <a:r>
            <a:rPr lang="en-GB" dirty="0">
              <a:latin typeface="Arial" panose="020B0604020202020204" pitchFamily="34" charset="0"/>
              <a:cs typeface="Arial" panose="020B0604020202020204" pitchFamily="34" charset="0"/>
            </a:rPr>
            <a:t>Shifting public health messaging away from obesity and towards healthy behaviours,</a:t>
          </a:r>
          <a:endParaRPr lang="en-US" dirty="0">
            <a:latin typeface="Arial" panose="020B0604020202020204" pitchFamily="34" charset="0"/>
            <a:cs typeface="Arial" panose="020B0604020202020204" pitchFamily="34" charset="0"/>
          </a:endParaRPr>
        </a:p>
      </dgm:t>
    </dgm:pt>
    <dgm:pt modelId="{F6E6C186-C244-4C96-B81B-9905743C4328}" type="parTrans" cxnId="{8B9D568D-2C90-4ECA-88E6-6A2A7CBBBE39}">
      <dgm:prSet/>
      <dgm:spPr/>
      <dgm:t>
        <a:bodyPr/>
        <a:lstStyle/>
        <a:p>
          <a:endParaRPr lang="en-US"/>
        </a:p>
      </dgm:t>
    </dgm:pt>
    <dgm:pt modelId="{3B7758BD-C28F-40FA-BF18-CEB9EC689216}" type="sibTrans" cxnId="{8B9D568D-2C90-4ECA-88E6-6A2A7CBBBE39}">
      <dgm:prSet/>
      <dgm:spPr/>
      <dgm:t>
        <a:bodyPr/>
        <a:lstStyle/>
        <a:p>
          <a:endParaRPr lang="en-US"/>
        </a:p>
      </dgm:t>
    </dgm:pt>
    <dgm:pt modelId="{F7B4C680-DB03-4E1D-81CB-F80266C0AC4B}">
      <dgm:prSet/>
      <dgm:spPr/>
      <dgm:t>
        <a:bodyPr/>
        <a:lstStyle/>
        <a:p>
          <a:r>
            <a:rPr lang="en-GB" dirty="0">
              <a:latin typeface="Arial" panose="020B0604020202020204" pitchFamily="34" charset="0"/>
              <a:cs typeface="Arial" panose="020B0604020202020204" pitchFamily="34" charset="0"/>
            </a:rPr>
            <a:t>The use of public health policies that encourage the adoption of healthy behaviours, including for example nutrient-rich diets. </a:t>
          </a:r>
          <a:endParaRPr lang="en-US" dirty="0">
            <a:latin typeface="Arial" panose="020B0604020202020204" pitchFamily="34" charset="0"/>
            <a:cs typeface="Arial" panose="020B0604020202020204" pitchFamily="34" charset="0"/>
          </a:endParaRPr>
        </a:p>
      </dgm:t>
    </dgm:pt>
    <dgm:pt modelId="{3E38C358-B26D-41C0-8569-2BC1DDBFBE35}" type="parTrans" cxnId="{2F40B168-48F1-43E5-8944-1FF6C3480769}">
      <dgm:prSet/>
      <dgm:spPr/>
      <dgm:t>
        <a:bodyPr/>
        <a:lstStyle/>
        <a:p>
          <a:endParaRPr lang="en-US"/>
        </a:p>
      </dgm:t>
    </dgm:pt>
    <dgm:pt modelId="{64C77CE6-259D-4D2C-AB8A-2B88A39AD1ED}" type="sibTrans" cxnId="{2F40B168-48F1-43E5-8944-1FF6C3480769}">
      <dgm:prSet/>
      <dgm:spPr/>
      <dgm:t>
        <a:bodyPr/>
        <a:lstStyle/>
        <a:p>
          <a:endParaRPr lang="en-US"/>
        </a:p>
      </dgm:t>
    </dgm:pt>
    <dgm:pt modelId="{EB7D7D21-46CA-490B-B1FA-FAE114166F58}">
      <dgm:prSet/>
      <dgm:spPr/>
      <dgm:t>
        <a:bodyPr/>
        <a:lstStyle/>
        <a:p>
          <a:r>
            <a:rPr lang="en-GB" dirty="0">
              <a:latin typeface="Arial" panose="020B0604020202020204" pitchFamily="34" charset="0"/>
              <a:cs typeface="Arial" panose="020B0604020202020204" pitchFamily="34" charset="0"/>
            </a:rPr>
            <a:t>All people, including those with overweight and obesity, should be empowered and supported through structural interventions and policies</a:t>
          </a:r>
          <a:endParaRPr lang="en-US" dirty="0">
            <a:latin typeface="Arial" panose="020B0604020202020204" pitchFamily="34" charset="0"/>
            <a:cs typeface="Arial" panose="020B0604020202020204" pitchFamily="34" charset="0"/>
          </a:endParaRPr>
        </a:p>
      </dgm:t>
    </dgm:pt>
    <dgm:pt modelId="{59D2CA9F-BB16-4EDE-BEFD-6BC0334284BE}" type="parTrans" cxnId="{37D200E3-62BF-4833-8B90-ED658527EFBD}">
      <dgm:prSet/>
      <dgm:spPr/>
      <dgm:t>
        <a:bodyPr/>
        <a:lstStyle/>
        <a:p>
          <a:endParaRPr lang="en-US"/>
        </a:p>
      </dgm:t>
    </dgm:pt>
    <dgm:pt modelId="{E4774F64-CE78-41D0-B42D-C98726F3BAA5}" type="sibTrans" cxnId="{37D200E3-62BF-4833-8B90-ED658527EFBD}">
      <dgm:prSet/>
      <dgm:spPr/>
      <dgm:t>
        <a:bodyPr/>
        <a:lstStyle/>
        <a:p>
          <a:endParaRPr lang="en-US"/>
        </a:p>
      </dgm:t>
    </dgm:pt>
    <dgm:pt modelId="{3E85DD6F-F5D6-482A-857A-E2FB1CFC695C}">
      <dgm:prSet/>
      <dgm:spPr/>
      <dgm:t>
        <a:bodyPr/>
        <a:lstStyle/>
        <a:p>
          <a:r>
            <a:rPr lang="en-GB" dirty="0">
              <a:latin typeface="Arial" panose="020B0604020202020204" pitchFamily="34" charset="0"/>
              <a:cs typeface="Arial" panose="020B0604020202020204" pitchFamily="34" charset="0"/>
            </a:rPr>
            <a:t>People living with obesity should receive positive representation in the media, including acceptance, inclusion, and empowerment.</a:t>
          </a:r>
          <a:endParaRPr lang="en-US" dirty="0">
            <a:latin typeface="Arial" panose="020B0604020202020204" pitchFamily="34" charset="0"/>
            <a:cs typeface="Arial" panose="020B0604020202020204" pitchFamily="34" charset="0"/>
          </a:endParaRPr>
        </a:p>
      </dgm:t>
    </dgm:pt>
    <dgm:pt modelId="{730FE994-DB95-4803-B6CD-BA631C560ADF}" type="parTrans" cxnId="{90613883-8868-4D7B-92B0-2D02FA971A15}">
      <dgm:prSet/>
      <dgm:spPr/>
      <dgm:t>
        <a:bodyPr/>
        <a:lstStyle/>
        <a:p>
          <a:endParaRPr lang="en-US"/>
        </a:p>
      </dgm:t>
    </dgm:pt>
    <dgm:pt modelId="{EF671409-9DC7-48EA-B25A-DA17175BCD8F}" type="sibTrans" cxnId="{90613883-8868-4D7B-92B0-2D02FA971A15}">
      <dgm:prSet/>
      <dgm:spPr/>
      <dgm:t>
        <a:bodyPr/>
        <a:lstStyle/>
        <a:p>
          <a:endParaRPr lang="en-US"/>
        </a:p>
      </dgm:t>
    </dgm:pt>
    <dgm:pt modelId="{702AE0CB-4044-4B90-B38B-22EA73F2C054}">
      <dgm:prSet/>
      <dgm:spPr/>
      <dgm:t>
        <a:bodyPr/>
        <a:lstStyle/>
        <a:p>
          <a:r>
            <a:rPr lang="en-GB" dirty="0">
              <a:latin typeface="Arial" panose="020B0604020202020204" pitchFamily="34" charset="0"/>
              <a:cs typeface="Arial" panose="020B0604020202020204" pitchFamily="34" charset="0"/>
            </a:rPr>
            <a:t>Influencing governments polices for easier access to obesity medication, surgical therapy , nutritional and phycological services, </a:t>
          </a:r>
          <a:endParaRPr lang="en-US" dirty="0">
            <a:latin typeface="Arial" panose="020B0604020202020204" pitchFamily="34" charset="0"/>
            <a:cs typeface="Arial" panose="020B0604020202020204" pitchFamily="34" charset="0"/>
          </a:endParaRPr>
        </a:p>
      </dgm:t>
    </dgm:pt>
    <dgm:pt modelId="{3DB01A55-CC62-4EE6-8E51-D8D3E2F87A7A}" type="parTrans" cxnId="{A1ADED8F-3543-443D-A7E0-D374E4A17108}">
      <dgm:prSet/>
      <dgm:spPr/>
      <dgm:t>
        <a:bodyPr/>
        <a:lstStyle/>
        <a:p>
          <a:endParaRPr lang="en-US"/>
        </a:p>
      </dgm:t>
    </dgm:pt>
    <dgm:pt modelId="{5F67F322-832B-477B-AF0B-66FDC2A45216}" type="sibTrans" cxnId="{A1ADED8F-3543-443D-A7E0-D374E4A17108}">
      <dgm:prSet/>
      <dgm:spPr/>
      <dgm:t>
        <a:bodyPr/>
        <a:lstStyle/>
        <a:p>
          <a:endParaRPr lang="en-US"/>
        </a:p>
      </dgm:t>
    </dgm:pt>
    <dgm:pt modelId="{0159C521-7BC9-43A8-ADBC-56A3F22849D4}">
      <dgm:prSet/>
      <dgm:spPr/>
      <dgm:t>
        <a:bodyPr/>
        <a:lstStyle/>
        <a:p>
          <a:r>
            <a:rPr lang="en-GB" dirty="0">
              <a:latin typeface="Arial" panose="020B0604020202020204" pitchFamily="34" charset="0"/>
              <a:cs typeface="Arial" panose="020B0604020202020204" pitchFamily="34" charset="0"/>
            </a:rPr>
            <a:t>Rising awareness through social media and international campaigns.</a:t>
          </a:r>
          <a:endParaRPr lang="en-US" dirty="0">
            <a:latin typeface="Arial" panose="020B0604020202020204" pitchFamily="34" charset="0"/>
            <a:cs typeface="Arial" panose="020B0604020202020204" pitchFamily="34" charset="0"/>
          </a:endParaRPr>
        </a:p>
      </dgm:t>
    </dgm:pt>
    <dgm:pt modelId="{7A39A921-3004-4DD6-BD1F-E030EAB3BAB1}" type="parTrans" cxnId="{671B39EB-5A3C-4F40-981B-DC9E61971F09}">
      <dgm:prSet/>
      <dgm:spPr/>
      <dgm:t>
        <a:bodyPr/>
        <a:lstStyle/>
        <a:p>
          <a:endParaRPr lang="en-US"/>
        </a:p>
      </dgm:t>
    </dgm:pt>
    <dgm:pt modelId="{FEDB6A2D-A78E-4453-A85B-112B70F7865F}" type="sibTrans" cxnId="{671B39EB-5A3C-4F40-981B-DC9E61971F09}">
      <dgm:prSet/>
      <dgm:spPr/>
      <dgm:t>
        <a:bodyPr/>
        <a:lstStyle/>
        <a:p>
          <a:endParaRPr lang="en-US"/>
        </a:p>
      </dgm:t>
    </dgm:pt>
    <dgm:pt modelId="{9C0306CA-29C4-C745-B1B6-111BA229BA5C}" type="pres">
      <dgm:prSet presAssocID="{3A3F05B1-486C-4930-BB21-6AFC3265D145}" presName="linear" presStyleCnt="0">
        <dgm:presLayoutVars>
          <dgm:animLvl val="lvl"/>
          <dgm:resizeHandles val="exact"/>
        </dgm:presLayoutVars>
      </dgm:prSet>
      <dgm:spPr/>
    </dgm:pt>
    <dgm:pt modelId="{C1682BCF-7D8A-6141-841C-16917EF28876}" type="pres">
      <dgm:prSet presAssocID="{6B963154-6305-4290-8731-02B0C196FEF8}" presName="parentText" presStyleLbl="node1" presStyleIdx="0" presStyleCnt="6">
        <dgm:presLayoutVars>
          <dgm:chMax val="0"/>
          <dgm:bulletEnabled val="1"/>
        </dgm:presLayoutVars>
      </dgm:prSet>
      <dgm:spPr/>
    </dgm:pt>
    <dgm:pt modelId="{8B73978E-831E-544F-8061-59B4F89D128C}" type="pres">
      <dgm:prSet presAssocID="{3B7758BD-C28F-40FA-BF18-CEB9EC689216}" presName="spacer" presStyleCnt="0"/>
      <dgm:spPr/>
    </dgm:pt>
    <dgm:pt modelId="{A213B1A4-6627-844B-A633-6F8B809277B0}" type="pres">
      <dgm:prSet presAssocID="{F7B4C680-DB03-4E1D-81CB-F80266C0AC4B}" presName="parentText" presStyleLbl="node1" presStyleIdx="1" presStyleCnt="6">
        <dgm:presLayoutVars>
          <dgm:chMax val="0"/>
          <dgm:bulletEnabled val="1"/>
        </dgm:presLayoutVars>
      </dgm:prSet>
      <dgm:spPr/>
    </dgm:pt>
    <dgm:pt modelId="{666035FE-2D27-1E45-8244-374925E6D2F9}" type="pres">
      <dgm:prSet presAssocID="{64C77CE6-259D-4D2C-AB8A-2B88A39AD1ED}" presName="spacer" presStyleCnt="0"/>
      <dgm:spPr/>
    </dgm:pt>
    <dgm:pt modelId="{5940AF2F-7B8F-B84A-9B13-730624072682}" type="pres">
      <dgm:prSet presAssocID="{EB7D7D21-46CA-490B-B1FA-FAE114166F58}" presName="parentText" presStyleLbl="node1" presStyleIdx="2" presStyleCnt="6">
        <dgm:presLayoutVars>
          <dgm:chMax val="0"/>
          <dgm:bulletEnabled val="1"/>
        </dgm:presLayoutVars>
      </dgm:prSet>
      <dgm:spPr/>
    </dgm:pt>
    <dgm:pt modelId="{071DA71D-02FE-C84D-9710-296F2DC45186}" type="pres">
      <dgm:prSet presAssocID="{E4774F64-CE78-41D0-B42D-C98726F3BAA5}" presName="spacer" presStyleCnt="0"/>
      <dgm:spPr/>
    </dgm:pt>
    <dgm:pt modelId="{F19EA8F9-C5ED-1F45-AEE7-43B0411FF096}" type="pres">
      <dgm:prSet presAssocID="{3E85DD6F-F5D6-482A-857A-E2FB1CFC695C}" presName="parentText" presStyleLbl="node1" presStyleIdx="3" presStyleCnt="6">
        <dgm:presLayoutVars>
          <dgm:chMax val="0"/>
          <dgm:bulletEnabled val="1"/>
        </dgm:presLayoutVars>
      </dgm:prSet>
      <dgm:spPr/>
    </dgm:pt>
    <dgm:pt modelId="{0398D5C2-0890-284F-9CEA-85236972486C}" type="pres">
      <dgm:prSet presAssocID="{EF671409-9DC7-48EA-B25A-DA17175BCD8F}" presName="spacer" presStyleCnt="0"/>
      <dgm:spPr/>
    </dgm:pt>
    <dgm:pt modelId="{93AAD3A4-634D-DD43-9C52-0ED1BF3FCC21}" type="pres">
      <dgm:prSet presAssocID="{702AE0CB-4044-4B90-B38B-22EA73F2C054}" presName="parentText" presStyleLbl="node1" presStyleIdx="4" presStyleCnt="6">
        <dgm:presLayoutVars>
          <dgm:chMax val="0"/>
          <dgm:bulletEnabled val="1"/>
        </dgm:presLayoutVars>
      </dgm:prSet>
      <dgm:spPr/>
    </dgm:pt>
    <dgm:pt modelId="{D0171F00-04D7-EB4E-9E2E-8C6424C2C306}" type="pres">
      <dgm:prSet presAssocID="{5F67F322-832B-477B-AF0B-66FDC2A45216}" presName="spacer" presStyleCnt="0"/>
      <dgm:spPr/>
    </dgm:pt>
    <dgm:pt modelId="{7BECEC51-7A0B-EA4E-8AD3-9A5319BAFB3A}" type="pres">
      <dgm:prSet presAssocID="{0159C521-7BC9-43A8-ADBC-56A3F22849D4}" presName="parentText" presStyleLbl="node1" presStyleIdx="5" presStyleCnt="6" custScaleY="64242">
        <dgm:presLayoutVars>
          <dgm:chMax val="0"/>
          <dgm:bulletEnabled val="1"/>
        </dgm:presLayoutVars>
      </dgm:prSet>
      <dgm:spPr/>
    </dgm:pt>
  </dgm:ptLst>
  <dgm:cxnLst>
    <dgm:cxn modelId="{C5590B4C-DF2D-4C4B-AF74-3379B2D92EE9}" type="presOf" srcId="{702AE0CB-4044-4B90-B38B-22EA73F2C054}" destId="{93AAD3A4-634D-DD43-9C52-0ED1BF3FCC21}" srcOrd="0" destOrd="0" presId="urn:microsoft.com/office/officeart/2005/8/layout/vList2"/>
    <dgm:cxn modelId="{2F40B168-48F1-43E5-8944-1FF6C3480769}" srcId="{3A3F05B1-486C-4930-BB21-6AFC3265D145}" destId="{F7B4C680-DB03-4E1D-81CB-F80266C0AC4B}" srcOrd="1" destOrd="0" parTransId="{3E38C358-B26D-41C0-8569-2BC1DDBFBE35}" sibTransId="{64C77CE6-259D-4D2C-AB8A-2B88A39AD1ED}"/>
    <dgm:cxn modelId="{1A683874-52BE-3549-BF86-203850892E89}" type="presOf" srcId="{3E85DD6F-F5D6-482A-857A-E2FB1CFC695C}" destId="{F19EA8F9-C5ED-1F45-AEE7-43B0411FF096}" srcOrd="0" destOrd="0" presId="urn:microsoft.com/office/officeart/2005/8/layout/vList2"/>
    <dgm:cxn modelId="{90613883-8868-4D7B-92B0-2D02FA971A15}" srcId="{3A3F05B1-486C-4930-BB21-6AFC3265D145}" destId="{3E85DD6F-F5D6-482A-857A-E2FB1CFC695C}" srcOrd="3" destOrd="0" parTransId="{730FE994-DB95-4803-B6CD-BA631C560ADF}" sibTransId="{EF671409-9DC7-48EA-B25A-DA17175BCD8F}"/>
    <dgm:cxn modelId="{8B9D568D-2C90-4ECA-88E6-6A2A7CBBBE39}" srcId="{3A3F05B1-486C-4930-BB21-6AFC3265D145}" destId="{6B963154-6305-4290-8731-02B0C196FEF8}" srcOrd="0" destOrd="0" parTransId="{F6E6C186-C244-4C96-B81B-9905743C4328}" sibTransId="{3B7758BD-C28F-40FA-BF18-CEB9EC689216}"/>
    <dgm:cxn modelId="{A1ADED8F-3543-443D-A7E0-D374E4A17108}" srcId="{3A3F05B1-486C-4930-BB21-6AFC3265D145}" destId="{702AE0CB-4044-4B90-B38B-22EA73F2C054}" srcOrd="4" destOrd="0" parTransId="{3DB01A55-CC62-4EE6-8E51-D8D3E2F87A7A}" sibTransId="{5F67F322-832B-477B-AF0B-66FDC2A45216}"/>
    <dgm:cxn modelId="{8F530EA2-D2FA-994E-A47D-8D07210DE413}" type="presOf" srcId="{0159C521-7BC9-43A8-ADBC-56A3F22849D4}" destId="{7BECEC51-7A0B-EA4E-8AD3-9A5319BAFB3A}" srcOrd="0" destOrd="0" presId="urn:microsoft.com/office/officeart/2005/8/layout/vList2"/>
    <dgm:cxn modelId="{48709DA5-A064-B94B-89B2-F5E5A19F5CCC}" type="presOf" srcId="{3A3F05B1-486C-4930-BB21-6AFC3265D145}" destId="{9C0306CA-29C4-C745-B1B6-111BA229BA5C}" srcOrd="0" destOrd="0" presId="urn:microsoft.com/office/officeart/2005/8/layout/vList2"/>
    <dgm:cxn modelId="{2AC043A7-3F74-AC4C-8EBE-0A869B2C4487}" type="presOf" srcId="{6B963154-6305-4290-8731-02B0C196FEF8}" destId="{C1682BCF-7D8A-6141-841C-16917EF28876}" srcOrd="0" destOrd="0" presId="urn:microsoft.com/office/officeart/2005/8/layout/vList2"/>
    <dgm:cxn modelId="{D846F5DA-C253-E847-AEE2-86A19AFA4E36}" type="presOf" srcId="{F7B4C680-DB03-4E1D-81CB-F80266C0AC4B}" destId="{A213B1A4-6627-844B-A633-6F8B809277B0}" srcOrd="0" destOrd="0" presId="urn:microsoft.com/office/officeart/2005/8/layout/vList2"/>
    <dgm:cxn modelId="{37D200E3-62BF-4833-8B90-ED658527EFBD}" srcId="{3A3F05B1-486C-4930-BB21-6AFC3265D145}" destId="{EB7D7D21-46CA-490B-B1FA-FAE114166F58}" srcOrd="2" destOrd="0" parTransId="{59D2CA9F-BB16-4EDE-BEFD-6BC0334284BE}" sibTransId="{E4774F64-CE78-41D0-B42D-C98726F3BAA5}"/>
    <dgm:cxn modelId="{671B39EB-5A3C-4F40-981B-DC9E61971F09}" srcId="{3A3F05B1-486C-4930-BB21-6AFC3265D145}" destId="{0159C521-7BC9-43A8-ADBC-56A3F22849D4}" srcOrd="5" destOrd="0" parTransId="{7A39A921-3004-4DD6-BD1F-E030EAB3BAB1}" sibTransId="{FEDB6A2D-A78E-4453-A85B-112B70F7865F}"/>
    <dgm:cxn modelId="{C7BB03F3-31CF-3047-BA29-A64AC174F19F}" type="presOf" srcId="{EB7D7D21-46CA-490B-B1FA-FAE114166F58}" destId="{5940AF2F-7B8F-B84A-9B13-730624072682}" srcOrd="0" destOrd="0" presId="urn:microsoft.com/office/officeart/2005/8/layout/vList2"/>
    <dgm:cxn modelId="{E35F4ADD-5DF0-4140-8455-39B95D4956A8}" type="presParOf" srcId="{9C0306CA-29C4-C745-B1B6-111BA229BA5C}" destId="{C1682BCF-7D8A-6141-841C-16917EF28876}" srcOrd="0" destOrd="0" presId="urn:microsoft.com/office/officeart/2005/8/layout/vList2"/>
    <dgm:cxn modelId="{A2812748-83D4-AE46-B5E2-2C175F7FD053}" type="presParOf" srcId="{9C0306CA-29C4-C745-B1B6-111BA229BA5C}" destId="{8B73978E-831E-544F-8061-59B4F89D128C}" srcOrd="1" destOrd="0" presId="urn:microsoft.com/office/officeart/2005/8/layout/vList2"/>
    <dgm:cxn modelId="{B2B6D679-97F5-6B45-85DA-FD7C908E2414}" type="presParOf" srcId="{9C0306CA-29C4-C745-B1B6-111BA229BA5C}" destId="{A213B1A4-6627-844B-A633-6F8B809277B0}" srcOrd="2" destOrd="0" presId="urn:microsoft.com/office/officeart/2005/8/layout/vList2"/>
    <dgm:cxn modelId="{F62DEB0A-670A-C54A-A761-CBEAEE6516C6}" type="presParOf" srcId="{9C0306CA-29C4-C745-B1B6-111BA229BA5C}" destId="{666035FE-2D27-1E45-8244-374925E6D2F9}" srcOrd="3" destOrd="0" presId="urn:microsoft.com/office/officeart/2005/8/layout/vList2"/>
    <dgm:cxn modelId="{AD32D6DD-DC7D-3440-A38B-D1C9122E7AA4}" type="presParOf" srcId="{9C0306CA-29C4-C745-B1B6-111BA229BA5C}" destId="{5940AF2F-7B8F-B84A-9B13-730624072682}" srcOrd="4" destOrd="0" presId="urn:microsoft.com/office/officeart/2005/8/layout/vList2"/>
    <dgm:cxn modelId="{A0E9248A-43DE-2A43-9E2E-D7FFE4F5CFEF}" type="presParOf" srcId="{9C0306CA-29C4-C745-B1B6-111BA229BA5C}" destId="{071DA71D-02FE-C84D-9710-296F2DC45186}" srcOrd="5" destOrd="0" presId="urn:microsoft.com/office/officeart/2005/8/layout/vList2"/>
    <dgm:cxn modelId="{7B88DF39-EAE5-C448-9754-4D591ECDDC22}" type="presParOf" srcId="{9C0306CA-29C4-C745-B1B6-111BA229BA5C}" destId="{F19EA8F9-C5ED-1F45-AEE7-43B0411FF096}" srcOrd="6" destOrd="0" presId="urn:microsoft.com/office/officeart/2005/8/layout/vList2"/>
    <dgm:cxn modelId="{BDCA2FED-C1AE-F947-8A67-94416045FCE7}" type="presParOf" srcId="{9C0306CA-29C4-C745-B1B6-111BA229BA5C}" destId="{0398D5C2-0890-284F-9CEA-85236972486C}" srcOrd="7" destOrd="0" presId="urn:microsoft.com/office/officeart/2005/8/layout/vList2"/>
    <dgm:cxn modelId="{1655EE2B-1E7F-9240-860A-99149DE74C1C}" type="presParOf" srcId="{9C0306CA-29C4-C745-B1B6-111BA229BA5C}" destId="{93AAD3A4-634D-DD43-9C52-0ED1BF3FCC21}" srcOrd="8" destOrd="0" presId="urn:microsoft.com/office/officeart/2005/8/layout/vList2"/>
    <dgm:cxn modelId="{F31326EC-CE9A-8044-AD7D-B459889F3108}" type="presParOf" srcId="{9C0306CA-29C4-C745-B1B6-111BA229BA5C}" destId="{D0171F00-04D7-EB4E-9E2E-8C6424C2C306}" srcOrd="9" destOrd="0" presId="urn:microsoft.com/office/officeart/2005/8/layout/vList2"/>
    <dgm:cxn modelId="{AB5FF71B-CBC6-4846-97E8-479F3FD52707}" type="presParOf" srcId="{9C0306CA-29C4-C745-B1B6-111BA229BA5C}" destId="{7BECEC51-7A0B-EA4E-8AD3-9A5319BAFB3A}"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B569FE-17EF-4FCE-91D1-A345F473A76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4CDED22-6D00-4A2D-9406-1FE9189C4D07}">
      <dgm:prSet/>
      <dgm:spPr/>
      <dgm:t>
        <a:bodyPr/>
        <a:lstStyle/>
        <a:p>
          <a:r>
            <a:rPr lang="en-GB"/>
            <a:t>40.3% of US adults had obesity (defined as body mass index [BMI]  30 </a:t>
          </a:r>
          <a:endParaRPr lang="en-US"/>
        </a:p>
      </dgm:t>
    </dgm:pt>
    <dgm:pt modelId="{654D100B-CEDB-4417-9126-F3C22C16F618}" type="parTrans" cxnId="{2F393270-BDCA-4DB4-830F-752FCB49765C}">
      <dgm:prSet/>
      <dgm:spPr/>
      <dgm:t>
        <a:bodyPr/>
        <a:lstStyle/>
        <a:p>
          <a:endParaRPr lang="en-US"/>
        </a:p>
      </dgm:t>
    </dgm:pt>
    <dgm:pt modelId="{3014E5A9-6CE3-4434-882C-F58AE52D478F}" type="sibTrans" cxnId="{2F393270-BDCA-4DB4-830F-752FCB49765C}">
      <dgm:prSet/>
      <dgm:spPr/>
      <dgm:t>
        <a:bodyPr/>
        <a:lstStyle/>
        <a:p>
          <a:endParaRPr lang="en-US"/>
        </a:p>
      </dgm:t>
    </dgm:pt>
    <dgm:pt modelId="{E4AC717F-5295-4689-B3A1-33D35252E16C}">
      <dgm:prSet/>
      <dgm:spPr/>
      <dgm:t>
        <a:bodyPr/>
        <a:lstStyle/>
        <a:p>
          <a:r>
            <a:rPr lang="en-GB"/>
            <a:t>9.4% had severe obesity (BMI  40) </a:t>
          </a:r>
          <a:endParaRPr lang="en-US"/>
        </a:p>
      </dgm:t>
    </dgm:pt>
    <dgm:pt modelId="{D5488471-8C99-49C1-B886-91589C57E986}" type="parTrans" cxnId="{2B480C28-7405-484D-94B3-ED9B549660C9}">
      <dgm:prSet/>
      <dgm:spPr/>
      <dgm:t>
        <a:bodyPr/>
        <a:lstStyle/>
        <a:p>
          <a:endParaRPr lang="en-US"/>
        </a:p>
      </dgm:t>
    </dgm:pt>
    <dgm:pt modelId="{46FF4B7C-FD55-42A9-BDC1-E40E181F97A0}" type="sibTrans" cxnId="{2B480C28-7405-484D-94B3-ED9B549660C9}">
      <dgm:prSet/>
      <dgm:spPr/>
      <dgm:t>
        <a:bodyPr/>
        <a:lstStyle/>
        <a:p>
          <a:endParaRPr lang="en-US"/>
        </a:p>
      </dgm:t>
    </dgm:pt>
    <dgm:pt modelId="{8F9DE1FF-0597-4828-AC78-5F8EF9BA3738}">
      <dgm:prSet/>
      <dgm:spPr/>
      <dgm:t>
        <a:bodyPr/>
        <a:lstStyle/>
        <a:p>
          <a:r>
            <a:rPr lang="en-GB"/>
            <a:t>Projections showed that by 2030, almost half (48.9%) of US adults will have obesity and approximately 1 in 4 adults will have severe obesity. </a:t>
          </a:r>
          <a:endParaRPr lang="en-US"/>
        </a:p>
      </dgm:t>
    </dgm:pt>
    <dgm:pt modelId="{C0BBB686-491B-4DA8-B561-C1CE356D9A65}" type="parTrans" cxnId="{5C2FBDBF-8A21-4967-A97C-71ACD783AA4B}">
      <dgm:prSet/>
      <dgm:spPr/>
      <dgm:t>
        <a:bodyPr/>
        <a:lstStyle/>
        <a:p>
          <a:endParaRPr lang="en-US"/>
        </a:p>
      </dgm:t>
    </dgm:pt>
    <dgm:pt modelId="{7EE731F3-981D-4038-9D03-555AE3B1C9F4}" type="sibTrans" cxnId="{5C2FBDBF-8A21-4967-A97C-71ACD783AA4B}">
      <dgm:prSet/>
      <dgm:spPr/>
      <dgm:t>
        <a:bodyPr/>
        <a:lstStyle/>
        <a:p>
          <a:endParaRPr lang="en-US"/>
        </a:p>
      </dgm:t>
    </dgm:pt>
    <dgm:pt modelId="{7A00AEED-9610-214C-92FF-80429DA3D7A1}" type="pres">
      <dgm:prSet presAssocID="{61B569FE-17EF-4FCE-91D1-A345F473A768}" presName="hierChild1" presStyleCnt="0">
        <dgm:presLayoutVars>
          <dgm:chPref val="1"/>
          <dgm:dir/>
          <dgm:animOne val="branch"/>
          <dgm:animLvl val="lvl"/>
          <dgm:resizeHandles/>
        </dgm:presLayoutVars>
      </dgm:prSet>
      <dgm:spPr/>
    </dgm:pt>
    <dgm:pt modelId="{88878F5D-618E-9545-9123-2063BA7FA78C}" type="pres">
      <dgm:prSet presAssocID="{B4CDED22-6D00-4A2D-9406-1FE9189C4D07}" presName="hierRoot1" presStyleCnt="0"/>
      <dgm:spPr/>
    </dgm:pt>
    <dgm:pt modelId="{F7A09D07-3C69-CF43-BEE3-79AC867C21A7}" type="pres">
      <dgm:prSet presAssocID="{B4CDED22-6D00-4A2D-9406-1FE9189C4D07}" presName="composite" presStyleCnt="0"/>
      <dgm:spPr/>
    </dgm:pt>
    <dgm:pt modelId="{2AD27555-5877-6A4E-A128-207CFEFFE606}" type="pres">
      <dgm:prSet presAssocID="{B4CDED22-6D00-4A2D-9406-1FE9189C4D07}" presName="background" presStyleLbl="node0" presStyleIdx="0" presStyleCnt="3"/>
      <dgm:spPr/>
    </dgm:pt>
    <dgm:pt modelId="{B0D8CFCD-C2F4-244B-9D4B-CAA8BC82982D}" type="pres">
      <dgm:prSet presAssocID="{B4CDED22-6D00-4A2D-9406-1FE9189C4D07}" presName="text" presStyleLbl="fgAcc0" presStyleIdx="0" presStyleCnt="3">
        <dgm:presLayoutVars>
          <dgm:chPref val="3"/>
        </dgm:presLayoutVars>
      </dgm:prSet>
      <dgm:spPr/>
    </dgm:pt>
    <dgm:pt modelId="{76A7D171-9C0A-1C42-9737-17CC445AC065}" type="pres">
      <dgm:prSet presAssocID="{B4CDED22-6D00-4A2D-9406-1FE9189C4D07}" presName="hierChild2" presStyleCnt="0"/>
      <dgm:spPr/>
    </dgm:pt>
    <dgm:pt modelId="{CD837A6F-E42A-4646-B70E-6818912B7CDB}" type="pres">
      <dgm:prSet presAssocID="{E4AC717F-5295-4689-B3A1-33D35252E16C}" presName="hierRoot1" presStyleCnt="0"/>
      <dgm:spPr/>
    </dgm:pt>
    <dgm:pt modelId="{FFB4B6B3-90C8-8C4A-B8AF-5C97ABA03771}" type="pres">
      <dgm:prSet presAssocID="{E4AC717F-5295-4689-B3A1-33D35252E16C}" presName="composite" presStyleCnt="0"/>
      <dgm:spPr/>
    </dgm:pt>
    <dgm:pt modelId="{C89ECDE6-02CA-854F-BF5B-BE3530FBD4E2}" type="pres">
      <dgm:prSet presAssocID="{E4AC717F-5295-4689-B3A1-33D35252E16C}" presName="background" presStyleLbl="node0" presStyleIdx="1" presStyleCnt="3"/>
      <dgm:spPr/>
    </dgm:pt>
    <dgm:pt modelId="{2AD0245A-6E0F-5A40-B7FC-93FAC87B7324}" type="pres">
      <dgm:prSet presAssocID="{E4AC717F-5295-4689-B3A1-33D35252E16C}" presName="text" presStyleLbl="fgAcc0" presStyleIdx="1" presStyleCnt="3">
        <dgm:presLayoutVars>
          <dgm:chPref val="3"/>
        </dgm:presLayoutVars>
      </dgm:prSet>
      <dgm:spPr/>
    </dgm:pt>
    <dgm:pt modelId="{E73B7769-46FD-0E46-A58D-DF0DE7701F31}" type="pres">
      <dgm:prSet presAssocID="{E4AC717F-5295-4689-B3A1-33D35252E16C}" presName="hierChild2" presStyleCnt="0"/>
      <dgm:spPr/>
    </dgm:pt>
    <dgm:pt modelId="{A7F9AFC0-EDB5-4D4A-8D97-4A9D599F55FC}" type="pres">
      <dgm:prSet presAssocID="{8F9DE1FF-0597-4828-AC78-5F8EF9BA3738}" presName="hierRoot1" presStyleCnt="0"/>
      <dgm:spPr/>
    </dgm:pt>
    <dgm:pt modelId="{B509F665-4D99-4E46-8C90-7F4487B24908}" type="pres">
      <dgm:prSet presAssocID="{8F9DE1FF-0597-4828-AC78-5F8EF9BA3738}" presName="composite" presStyleCnt="0"/>
      <dgm:spPr/>
    </dgm:pt>
    <dgm:pt modelId="{50FA654F-592D-F846-B8A5-22F04F3898E3}" type="pres">
      <dgm:prSet presAssocID="{8F9DE1FF-0597-4828-AC78-5F8EF9BA3738}" presName="background" presStyleLbl="node0" presStyleIdx="2" presStyleCnt="3"/>
      <dgm:spPr/>
    </dgm:pt>
    <dgm:pt modelId="{215B4378-FDD4-664A-863A-7191B6C3D6F0}" type="pres">
      <dgm:prSet presAssocID="{8F9DE1FF-0597-4828-AC78-5F8EF9BA3738}" presName="text" presStyleLbl="fgAcc0" presStyleIdx="2" presStyleCnt="3">
        <dgm:presLayoutVars>
          <dgm:chPref val="3"/>
        </dgm:presLayoutVars>
      </dgm:prSet>
      <dgm:spPr/>
    </dgm:pt>
    <dgm:pt modelId="{88856F5B-C094-6A49-BD57-AA6138DC9A8F}" type="pres">
      <dgm:prSet presAssocID="{8F9DE1FF-0597-4828-AC78-5F8EF9BA3738}" presName="hierChild2" presStyleCnt="0"/>
      <dgm:spPr/>
    </dgm:pt>
  </dgm:ptLst>
  <dgm:cxnLst>
    <dgm:cxn modelId="{2B480C28-7405-484D-94B3-ED9B549660C9}" srcId="{61B569FE-17EF-4FCE-91D1-A345F473A768}" destId="{E4AC717F-5295-4689-B3A1-33D35252E16C}" srcOrd="1" destOrd="0" parTransId="{D5488471-8C99-49C1-B886-91589C57E986}" sibTransId="{46FF4B7C-FD55-42A9-BDC1-E40E181F97A0}"/>
    <dgm:cxn modelId="{D7A8AB6C-5708-6442-9DF5-73F2DA225009}" type="presOf" srcId="{61B569FE-17EF-4FCE-91D1-A345F473A768}" destId="{7A00AEED-9610-214C-92FF-80429DA3D7A1}" srcOrd="0" destOrd="0" presId="urn:microsoft.com/office/officeart/2005/8/layout/hierarchy1"/>
    <dgm:cxn modelId="{2F393270-BDCA-4DB4-830F-752FCB49765C}" srcId="{61B569FE-17EF-4FCE-91D1-A345F473A768}" destId="{B4CDED22-6D00-4A2D-9406-1FE9189C4D07}" srcOrd="0" destOrd="0" parTransId="{654D100B-CEDB-4417-9126-F3C22C16F618}" sibTransId="{3014E5A9-6CE3-4434-882C-F58AE52D478F}"/>
    <dgm:cxn modelId="{27A4AB7B-C6A4-9241-A94A-CA363B9BCD3A}" type="presOf" srcId="{8F9DE1FF-0597-4828-AC78-5F8EF9BA3738}" destId="{215B4378-FDD4-664A-863A-7191B6C3D6F0}" srcOrd="0" destOrd="0" presId="urn:microsoft.com/office/officeart/2005/8/layout/hierarchy1"/>
    <dgm:cxn modelId="{F11536BB-E415-5349-B1CD-7C35C826E0ED}" type="presOf" srcId="{B4CDED22-6D00-4A2D-9406-1FE9189C4D07}" destId="{B0D8CFCD-C2F4-244B-9D4B-CAA8BC82982D}" srcOrd="0" destOrd="0" presId="urn:microsoft.com/office/officeart/2005/8/layout/hierarchy1"/>
    <dgm:cxn modelId="{5C2FBDBF-8A21-4967-A97C-71ACD783AA4B}" srcId="{61B569FE-17EF-4FCE-91D1-A345F473A768}" destId="{8F9DE1FF-0597-4828-AC78-5F8EF9BA3738}" srcOrd="2" destOrd="0" parTransId="{C0BBB686-491B-4DA8-B561-C1CE356D9A65}" sibTransId="{7EE731F3-981D-4038-9D03-555AE3B1C9F4}"/>
    <dgm:cxn modelId="{571027E1-B4F8-C04D-9219-2902CF858103}" type="presOf" srcId="{E4AC717F-5295-4689-B3A1-33D35252E16C}" destId="{2AD0245A-6E0F-5A40-B7FC-93FAC87B7324}" srcOrd="0" destOrd="0" presId="urn:microsoft.com/office/officeart/2005/8/layout/hierarchy1"/>
    <dgm:cxn modelId="{A8B101F2-C05D-5D4D-90CE-9C198CBBEB10}" type="presParOf" srcId="{7A00AEED-9610-214C-92FF-80429DA3D7A1}" destId="{88878F5D-618E-9545-9123-2063BA7FA78C}" srcOrd="0" destOrd="0" presId="urn:microsoft.com/office/officeart/2005/8/layout/hierarchy1"/>
    <dgm:cxn modelId="{205FD1FB-E021-7445-BBE0-6545539457FF}" type="presParOf" srcId="{88878F5D-618E-9545-9123-2063BA7FA78C}" destId="{F7A09D07-3C69-CF43-BEE3-79AC867C21A7}" srcOrd="0" destOrd="0" presId="urn:microsoft.com/office/officeart/2005/8/layout/hierarchy1"/>
    <dgm:cxn modelId="{E1C19B49-39AD-3E4C-BB39-30965D3001DA}" type="presParOf" srcId="{F7A09D07-3C69-CF43-BEE3-79AC867C21A7}" destId="{2AD27555-5877-6A4E-A128-207CFEFFE606}" srcOrd="0" destOrd="0" presId="urn:microsoft.com/office/officeart/2005/8/layout/hierarchy1"/>
    <dgm:cxn modelId="{559FE118-3A79-5E4C-AC2D-254DC2675E33}" type="presParOf" srcId="{F7A09D07-3C69-CF43-BEE3-79AC867C21A7}" destId="{B0D8CFCD-C2F4-244B-9D4B-CAA8BC82982D}" srcOrd="1" destOrd="0" presId="urn:microsoft.com/office/officeart/2005/8/layout/hierarchy1"/>
    <dgm:cxn modelId="{DF32BA4F-6AE6-6A42-B2C9-C713CEA63EDA}" type="presParOf" srcId="{88878F5D-618E-9545-9123-2063BA7FA78C}" destId="{76A7D171-9C0A-1C42-9737-17CC445AC065}" srcOrd="1" destOrd="0" presId="urn:microsoft.com/office/officeart/2005/8/layout/hierarchy1"/>
    <dgm:cxn modelId="{17328D3A-4DFC-1644-9D0E-479DFD0BA5C9}" type="presParOf" srcId="{7A00AEED-9610-214C-92FF-80429DA3D7A1}" destId="{CD837A6F-E42A-4646-B70E-6818912B7CDB}" srcOrd="1" destOrd="0" presId="urn:microsoft.com/office/officeart/2005/8/layout/hierarchy1"/>
    <dgm:cxn modelId="{52213C2B-EC56-0E4B-8A9F-80E283DDB396}" type="presParOf" srcId="{CD837A6F-E42A-4646-B70E-6818912B7CDB}" destId="{FFB4B6B3-90C8-8C4A-B8AF-5C97ABA03771}" srcOrd="0" destOrd="0" presId="urn:microsoft.com/office/officeart/2005/8/layout/hierarchy1"/>
    <dgm:cxn modelId="{E0038FA9-A31F-B747-A9E5-724FBCFA55AA}" type="presParOf" srcId="{FFB4B6B3-90C8-8C4A-B8AF-5C97ABA03771}" destId="{C89ECDE6-02CA-854F-BF5B-BE3530FBD4E2}" srcOrd="0" destOrd="0" presId="urn:microsoft.com/office/officeart/2005/8/layout/hierarchy1"/>
    <dgm:cxn modelId="{689DB858-2BED-0444-B001-E8B43E912F76}" type="presParOf" srcId="{FFB4B6B3-90C8-8C4A-B8AF-5C97ABA03771}" destId="{2AD0245A-6E0F-5A40-B7FC-93FAC87B7324}" srcOrd="1" destOrd="0" presId="urn:microsoft.com/office/officeart/2005/8/layout/hierarchy1"/>
    <dgm:cxn modelId="{22F98C8A-824D-D048-BE06-8CF363C75E77}" type="presParOf" srcId="{CD837A6F-E42A-4646-B70E-6818912B7CDB}" destId="{E73B7769-46FD-0E46-A58D-DF0DE7701F31}" srcOrd="1" destOrd="0" presId="urn:microsoft.com/office/officeart/2005/8/layout/hierarchy1"/>
    <dgm:cxn modelId="{1F829869-CD5C-9343-BE4A-8445A97C3BD4}" type="presParOf" srcId="{7A00AEED-9610-214C-92FF-80429DA3D7A1}" destId="{A7F9AFC0-EDB5-4D4A-8D97-4A9D599F55FC}" srcOrd="2" destOrd="0" presId="urn:microsoft.com/office/officeart/2005/8/layout/hierarchy1"/>
    <dgm:cxn modelId="{517A65DF-F773-4540-B42F-5D191B0D344D}" type="presParOf" srcId="{A7F9AFC0-EDB5-4D4A-8D97-4A9D599F55FC}" destId="{B509F665-4D99-4E46-8C90-7F4487B24908}" srcOrd="0" destOrd="0" presId="urn:microsoft.com/office/officeart/2005/8/layout/hierarchy1"/>
    <dgm:cxn modelId="{AD55E013-B6BB-CF49-B649-B3CFD1B66BB0}" type="presParOf" srcId="{B509F665-4D99-4E46-8C90-7F4487B24908}" destId="{50FA654F-592D-F846-B8A5-22F04F3898E3}" srcOrd="0" destOrd="0" presId="urn:microsoft.com/office/officeart/2005/8/layout/hierarchy1"/>
    <dgm:cxn modelId="{A84FC40B-0BD1-AE49-BAAE-BC7EDB900E38}" type="presParOf" srcId="{B509F665-4D99-4E46-8C90-7F4487B24908}" destId="{215B4378-FDD4-664A-863A-7191B6C3D6F0}" srcOrd="1" destOrd="0" presId="urn:microsoft.com/office/officeart/2005/8/layout/hierarchy1"/>
    <dgm:cxn modelId="{34E34323-2AB4-7B44-8516-2CB3340B537D}" type="presParOf" srcId="{A7F9AFC0-EDB5-4D4A-8D97-4A9D599F55FC}" destId="{88856F5B-C094-6A49-BD57-AA6138DC9A8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409E0D-100C-4B68-B6C5-E2B04F30EC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ED7767-4711-4745-B91D-26938D0EFBC7}">
      <dgm:prSet custT="1"/>
      <dgm:spPr/>
      <dgm:t>
        <a:bodyPr/>
        <a:lstStyle/>
        <a:p>
          <a:r>
            <a:rPr lang="en-MT" sz="1800" dirty="0">
              <a:latin typeface="Arial" panose="020B0604020202020204" pitchFamily="34" charset="0"/>
              <a:cs typeface="Arial" panose="020B0604020202020204" pitchFamily="34" charset="0"/>
            </a:rPr>
            <a:t>Overweight is a condition of excessive fat deposits</a:t>
          </a:r>
          <a:endParaRPr lang="en-US" sz="1800" dirty="0">
            <a:latin typeface="Arial" panose="020B0604020202020204" pitchFamily="34" charset="0"/>
            <a:cs typeface="Arial" panose="020B0604020202020204" pitchFamily="34" charset="0"/>
          </a:endParaRPr>
        </a:p>
      </dgm:t>
    </dgm:pt>
    <dgm:pt modelId="{34D08946-C548-412D-A2F1-7C63000A6FC1}" type="parTrans" cxnId="{7B4ACB19-ED48-47F7-A7B0-DC4FB0B1AD10}">
      <dgm:prSet/>
      <dgm:spPr/>
      <dgm:t>
        <a:bodyPr/>
        <a:lstStyle/>
        <a:p>
          <a:endParaRPr lang="en-US"/>
        </a:p>
      </dgm:t>
    </dgm:pt>
    <dgm:pt modelId="{49896260-3D7A-49F4-B31C-1A55E0FDCA16}" type="sibTrans" cxnId="{7B4ACB19-ED48-47F7-A7B0-DC4FB0B1AD10}">
      <dgm:prSet/>
      <dgm:spPr/>
      <dgm:t>
        <a:bodyPr/>
        <a:lstStyle/>
        <a:p>
          <a:endParaRPr lang="en-US"/>
        </a:p>
      </dgm:t>
    </dgm:pt>
    <dgm:pt modelId="{1C4C5999-B5AE-43A9-8972-844A58ACF98D}">
      <dgm:prSet custT="1"/>
      <dgm:spPr/>
      <dgm:t>
        <a:bodyPr/>
        <a:lstStyle/>
        <a:p>
          <a:r>
            <a:rPr lang="en-MT" sz="1800" dirty="0">
              <a:latin typeface="Arial" panose="020B0604020202020204" pitchFamily="34" charset="0"/>
              <a:cs typeface="Arial" panose="020B0604020202020204" pitchFamily="34" charset="0"/>
            </a:rPr>
            <a:t>Obesity is chronic complex disease defined by excessive fat deposits that can impar health. </a:t>
          </a:r>
          <a:endParaRPr lang="en-US" sz="1800" dirty="0">
            <a:latin typeface="Arial" panose="020B0604020202020204" pitchFamily="34" charset="0"/>
            <a:cs typeface="Arial" panose="020B0604020202020204" pitchFamily="34" charset="0"/>
          </a:endParaRPr>
        </a:p>
      </dgm:t>
    </dgm:pt>
    <dgm:pt modelId="{08BDE149-32A3-4908-8AD1-A49DAACE32EF}" type="parTrans" cxnId="{104F9C56-FE83-45A4-92FB-9E0C8DB57905}">
      <dgm:prSet/>
      <dgm:spPr/>
      <dgm:t>
        <a:bodyPr/>
        <a:lstStyle/>
        <a:p>
          <a:endParaRPr lang="en-US"/>
        </a:p>
      </dgm:t>
    </dgm:pt>
    <dgm:pt modelId="{7CCC93BE-31FF-43F3-9BA2-791C35C66083}" type="sibTrans" cxnId="{104F9C56-FE83-45A4-92FB-9E0C8DB57905}">
      <dgm:prSet/>
      <dgm:spPr/>
      <dgm:t>
        <a:bodyPr/>
        <a:lstStyle/>
        <a:p>
          <a:endParaRPr lang="en-US"/>
        </a:p>
      </dgm:t>
    </dgm:pt>
    <dgm:pt modelId="{69C59DCC-5C2E-4CC2-A658-26939C561D22}">
      <dgm:prSet custT="1"/>
      <dgm:spPr/>
      <dgm:t>
        <a:bodyPr/>
        <a:lstStyle/>
        <a:p>
          <a:r>
            <a:rPr lang="en-GB" sz="1800" dirty="0">
              <a:latin typeface="Arial" panose="020B0604020202020204" pitchFamily="34" charset="0"/>
              <a:cs typeface="Arial" panose="020B0604020202020204" pitchFamily="34" charset="0"/>
            </a:rPr>
            <a:t>T</a:t>
          </a:r>
          <a:r>
            <a:rPr lang="en-MT" sz="1800" dirty="0">
              <a:latin typeface="Arial" panose="020B0604020202020204" pitchFamily="34" charset="0"/>
              <a:cs typeface="Arial" panose="020B0604020202020204" pitchFamily="34" charset="0"/>
            </a:rPr>
            <a:t>ype 2 diabetes </a:t>
          </a:r>
          <a:endParaRPr lang="en-US" sz="1800" dirty="0">
            <a:latin typeface="Arial" panose="020B0604020202020204" pitchFamily="34" charset="0"/>
            <a:cs typeface="Arial" panose="020B0604020202020204" pitchFamily="34" charset="0"/>
          </a:endParaRPr>
        </a:p>
      </dgm:t>
    </dgm:pt>
    <dgm:pt modelId="{B878F671-187D-4BCC-A696-AE775A990AA9}" type="parTrans" cxnId="{8638EF8D-36AB-4D87-AF9A-667DB28E9570}">
      <dgm:prSet/>
      <dgm:spPr/>
      <dgm:t>
        <a:bodyPr/>
        <a:lstStyle/>
        <a:p>
          <a:endParaRPr lang="en-US"/>
        </a:p>
      </dgm:t>
    </dgm:pt>
    <dgm:pt modelId="{7BCA92AA-FEFD-415A-8BDD-E47C1BD8738F}" type="sibTrans" cxnId="{8638EF8D-36AB-4D87-AF9A-667DB28E9570}">
      <dgm:prSet/>
      <dgm:spPr/>
      <dgm:t>
        <a:bodyPr/>
        <a:lstStyle/>
        <a:p>
          <a:endParaRPr lang="en-US"/>
        </a:p>
      </dgm:t>
    </dgm:pt>
    <dgm:pt modelId="{1E27A978-30D7-4730-8CDF-10D394EAACBD}">
      <dgm:prSet custT="1"/>
      <dgm:spPr/>
      <dgm:t>
        <a:bodyPr/>
        <a:lstStyle/>
        <a:p>
          <a:r>
            <a:rPr lang="en-GB" sz="1800" dirty="0">
              <a:latin typeface="Arial" panose="020B0604020202020204" pitchFamily="34" charset="0"/>
              <a:cs typeface="Arial" panose="020B0604020202020204" pitchFamily="34" charset="0"/>
            </a:rPr>
            <a:t>H</a:t>
          </a:r>
          <a:r>
            <a:rPr lang="en-MT" sz="1800" dirty="0">
              <a:latin typeface="Arial" panose="020B0604020202020204" pitchFamily="34" charset="0"/>
              <a:cs typeface="Arial" panose="020B0604020202020204" pitchFamily="34" charset="0"/>
            </a:rPr>
            <a:t>eart disease</a:t>
          </a:r>
          <a:endParaRPr lang="en-US" sz="1800" dirty="0">
            <a:latin typeface="Arial" panose="020B0604020202020204" pitchFamily="34" charset="0"/>
            <a:cs typeface="Arial" panose="020B0604020202020204" pitchFamily="34" charset="0"/>
          </a:endParaRPr>
        </a:p>
      </dgm:t>
    </dgm:pt>
    <dgm:pt modelId="{FE8CC975-9FE1-4267-BDA6-F1C31765E96D}" type="parTrans" cxnId="{9D2EE05B-3A63-4CD4-8DEC-68AA93309480}">
      <dgm:prSet/>
      <dgm:spPr/>
      <dgm:t>
        <a:bodyPr/>
        <a:lstStyle/>
        <a:p>
          <a:endParaRPr lang="en-US"/>
        </a:p>
      </dgm:t>
    </dgm:pt>
    <dgm:pt modelId="{0D73E54D-C54A-4AF9-A92B-20DFC0F4F1E3}" type="sibTrans" cxnId="{9D2EE05B-3A63-4CD4-8DEC-68AA93309480}">
      <dgm:prSet/>
      <dgm:spPr/>
      <dgm:t>
        <a:bodyPr/>
        <a:lstStyle/>
        <a:p>
          <a:endParaRPr lang="en-US"/>
        </a:p>
      </dgm:t>
    </dgm:pt>
    <dgm:pt modelId="{0F2B8AB9-8F4B-4FF6-923D-B32F9C136C13}">
      <dgm:prSet custT="1"/>
      <dgm:spPr/>
      <dgm:t>
        <a:bodyPr/>
        <a:lstStyle/>
        <a:p>
          <a:r>
            <a:rPr lang="en-GB" sz="1800" dirty="0">
              <a:latin typeface="Arial" panose="020B0604020202020204" pitchFamily="34" charset="0"/>
              <a:cs typeface="Arial" panose="020B0604020202020204" pitchFamily="34" charset="0"/>
            </a:rPr>
            <a:t>A</a:t>
          </a:r>
          <a:r>
            <a:rPr lang="en-MT" sz="1800" dirty="0">
              <a:latin typeface="Arial" panose="020B0604020202020204" pitchFamily="34" charset="0"/>
              <a:cs typeface="Arial" panose="020B0604020202020204" pitchFamily="34" charset="0"/>
            </a:rPr>
            <a:t>ffect bone healt</a:t>
          </a:r>
          <a:r>
            <a:rPr lang="en-GB" sz="1800" dirty="0">
              <a:latin typeface="Arial" panose="020B0604020202020204" pitchFamily="34" charset="0"/>
              <a:cs typeface="Arial" panose="020B0604020202020204" pitchFamily="34" charset="0"/>
            </a:rPr>
            <a:t>h</a:t>
          </a:r>
          <a:r>
            <a:rPr lang="en-MT"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165D3BE-7547-4E71-A419-5E5692D9DC4A}" type="parTrans" cxnId="{5EF2A7E8-47B9-4EA0-8285-2E713662BDF3}">
      <dgm:prSet/>
      <dgm:spPr/>
      <dgm:t>
        <a:bodyPr/>
        <a:lstStyle/>
        <a:p>
          <a:endParaRPr lang="en-US"/>
        </a:p>
      </dgm:t>
    </dgm:pt>
    <dgm:pt modelId="{1F52A5A5-E6B4-4D4F-A73D-A76076D249A5}" type="sibTrans" cxnId="{5EF2A7E8-47B9-4EA0-8285-2E713662BDF3}">
      <dgm:prSet/>
      <dgm:spPr/>
      <dgm:t>
        <a:bodyPr/>
        <a:lstStyle/>
        <a:p>
          <a:endParaRPr lang="en-US"/>
        </a:p>
      </dgm:t>
    </dgm:pt>
    <dgm:pt modelId="{C6E0E18F-7C3C-4296-8FB2-263B78D20888}">
      <dgm:prSet custT="1"/>
      <dgm:spPr/>
      <dgm:t>
        <a:bodyPr/>
        <a:lstStyle/>
        <a:p>
          <a:r>
            <a:rPr lang="en-GB" sz="1800" dirty="0">
              <a:latin typeface="Arial" panose="020B0604020202020204" pitchFamily="34" charset="0"/>
              <a:cs typeface="Arial" panose="020B0604020202020204" pitchFamily="34" charset="0"/>
            </a:rPr>
            <a:t>R</a:t>
          </a:r>
          <a:r>
            <a:rPr lang="en-MT" sz="1800" dirty="0">
              <a:latin typeface="Arial" panose="020B0604020202020204" pitchFamily="34" charset="0"/>
              <a:cs typeface="Arial" panose="020B0604020202020204" pitchFamily="34" charset="0"/>
            </a:rPr>
            <a:t>eproduction</a:t>
          </a:r>
          <a:endParaRPr lang="en-US" sz="1800" dirty="0">
            <a:latin typeface="Arial" panose="020B0604020202020204" pitchFamily="34" charset="0"/>
            <a:cs typeface="Arial" panose="020B0604020202020204" pitchFamily="34" charset="0"/>
          </a:endParaRPr>
        </a:p>
      </dgm:t>
    </dgm:pt>
    <dgm:pt modelId="{A3D991AC-D09A-4CE1-9E98-AA39153B6FDE}" type="parTrans" cxnId="{CB42DEF5-A302-4494-8374-9DCCAE26610E}">
      <dgm:prSet/>
      <dgm:spPr/>
      <dgm:t>
        <a:bodyPr/>
        <a:lstStyle/>
        <a:p>
          <a:endParaRPr lang="en-US"/>
        </a:p>
      </dgm:t>
    </dgm:pt>
    <dgm:pt modelId="{DB448A11-9C99-4704-9234-35DC819CF3B0}" type="sibTrans" cxnId="{CB42DEF5-A302-4494-8374-9DCCAE26610E}">
      <dgm:prSet/>
      <dgm:spPr/>
      <dgm:t>
        <a:bodyPr/>
        <a:lstStyle/>
        <a:p>
          <a:endParaRPr lang="en-US"/>
        </a:p>
      </dgm:t>
    </dgm:pt>
    <dgm:pt modelId="{E792BCAD-D15C-4F54-AE14-A462E669767C}">
      <dgm:prSet custT="1"/>
      <dgm:spPr/>
      <dgm:t>
        <a:bodyPr/>
        <a:lstStyle/>
        <a:p>
          <a:r>
            <a:rPr lang="en-GB" sz="1800" dirty="0">
              <a:latin typeface="Arial" panose="020B0604020202020204" pitchFamily="34" charset="0"/>
              <a:cs typeface="Arial" panose="020B0604020202020204" pitchFamily="34" charset="0"/>
            </a:rPr>
            <a:t>R</a:t>
          </a:r>
          <a:r>
            <a:rPr lang="en-MT" sz="1800" dirty="0">
              <a:latin typeface="Arial" panose="020B0604020202020204" pitchFamily="34" charset="0"/>
              <a:cs typeface="Arial" panose="020B0604020202020204" pitchFamily="34" charset="0"/>
            </a:rPr>
            <a:t>isk of certain cancers</a:t>
          </a:r>
          <a:endParaRPr lang="en-US" sz="1800" dirty="0">
            <a:latin typeface="Arial" panose="020B0604020202020204" pitchFamily="34" charset="0"/>
            <a:cs typeface="Arial" panose="020B0604020202020204" pitchFamily="34" charset="0"/>
          </a:endParaRPr>
        </a:p>
      </dgm:t>
    </dgm:pt>
    <dgm:pt modelId="{C2A8470C-3A85-4F78-9477-0AA2A13025AA}" type="parTrans" cxnId="{221DEC10-6126-483A-8E5B-6F607A5F07E4}">
      <dgm:prSet/>
      <dgm:spPr/>
      <dgm:t>
        <a:bodyPr/>
        <a:lstStyle/>
        <a:p>
          <a:endParaRPr lang="en-US"/>
        </a:p>
      </dgm:t>
    </dgm:pt>
    <dgm:pt modelId="{0CB217F5-22A4-4348-9ECD-33F199DDC3C0}" type="sibTrans" cxnId="{221DEC10-6126-483A-8E5B-6F607A5F07E4}">
      <dgm:prSet/>
      <dgm:spPr/>
      <dgm:t>
        <a:bodyPr/>
        <a:lstStyle/>
        <a:p>
          <a:endParaRPr lang="en-US"/>
        </a:p>
      </dgm:t>
    </dgm:pt>
    <dgm:pt modelId="{20A5CF75-655B-4B27-9AC7-98579088832B}">
      <dgm:prSet custT="1"/>
      <dgm:spPr/>
      <dgm:t>
        <a:bodyPr/>
        <a:lstStyle/>
        <a:p>
          <a:r>
            <a:rPr lang="en-GB" sz="1800" dirty="0">
              <a:latin typeface="Arial" panose="020B0604020202020204" pitchFamily="34" charset="0"/>
              <a:cs typeface="Arial" panose="020B0604020202020204" pitchFamily="34" charset="0"/>
            </a:rPr>
            <a:t>I</a:t>
          </a:r>
          <a:r>
            <a:rPr lang="en-MT" sz="1800" dirty="0">
              <a:latin typeface="Arial" panose="020B0604020202020204" pitchFamily="34" charset="0"/>
              <a:cs typeface="Arial" panose="020B0604020202020204" pitchFamily="34" charset="0"/>
            </a:rPr>
            <a:t>nfluences the quality of living, such as sleeping or moving</a:t>
          </a:r>
          <a:endParaRPr lang="en-US" sz="1800" dirty="0">
            <a:latin typeface="Arial" panose="020B0604020202020204" pitchFamily="34" charset="0"/>
            <a:cs typeface="Arial" panose="020B0604020202020204" pitchFamily="34" charset="0"/>
          </a:endParaRPr>
        </a:p>
      </dgm:t>
    </dgm:pt>
    <dgm:pt modelId="{747E91B9-07E5-4A79-B784-84E102D80B3E}" type="parTrans" cxnId="{D4E410A8-6E64-43A0-9AB1-199CB41159CA}">
      <dgm:prSet/>
      <dgm:spPr/>
      <dgm:t>
        <a:bodyPr/>
        <a:lstStyle/>
        <a:p>
          <a:endParaRPr lang="en-US"/>
        </a:p>
      </dgm:t>
    </dgm:pt>
    <dgm:pt modelId="{3F57CFFC-B1A2-4232-BE6F-4F8C403445D5}" type="sibTrans" cxnId="{D4E410A8-6E64-43A0-9AB1-199CB41159CA}">
      <dgm:prSet/>
      <dgm:spPr/>
      <dgm:t>
        <a:bodyPr/>
        <a:lstStyle/>
        <a:p>
          <a:endParaRPr lang="en-US"/>
        </a:p>
      </dgm:t>
    </dgm:pt>
    <dgm:pt modelId="{658190F9-50E0-4E37-A136-C676ADF10829}" type="pres">
      <dgm:prSet presAssocID="{19409E0D-100C-4B68-B6C5-E2B04F30EC87}" presName="linear" presStyleCnt="0">
        <dgm:presLayoutVars>
          <dgm:animLvl val="lvl"/>
          <dgm:resizeHandles val="exact"/>
        </dgm:presLayoutVars>
      </dgm:prSet>
      <dgm:spPr/>
    </dgm:pt>
    <dgm:pt modelId="{9F5DF214-1F12-4BE6-80B8-A25AEC6C68C1}" type="pres">
      <dgm:prSet presAssocID="{A5ED7767-4711-4745-B91D-26938D0EFBC7}" presName="parentText" presStyleLbl="node1" presStyleIdx="0" presStyleCnt="8" custScaleY="67308">
        <dgm:presLayoutVars>
          <dgm:chMax val="0"/>
          <dgm:bulletEnabled val="1"/>
        </dgm:presLayoutVars>
      </dgm:prSet>
      <dgm:spPr/>
    </dgm:pt>
    <dgm:pt modelId="{42177955-602A-4EE6-9948-C7C36B000C3D}" type="pres">
      <dgm:prSet presAssocID="{49896260-3D7A-49F4-B31C-1A55E0FDCA16}" presName="spacer" presStyleCnt="0"/>
      <dgm:spPr/>
    </dgm:pt>
    <dgm:pt modelId="{8EE4F9A7-4C0D-48CF-9591-024652C99296}" type="pres">
      <dgm:prSet presAssocID="{1C4C5999-B5AE-43A9-8972-844A58ACF98D}" presName="parentText" presStyleLbl="node1" presStyleIdx="1" presStyleCnt="8" custScaleY="67308">
        <dgm:presLayoutVars>
          <dgm:chMax val="0"/>
          <dgm:bulletEnabled val="1"/>
        </dgm:presLayoutVars>
      </dgm:prSet>
      <dgm:spPr/>
    </dgm:pt>
    <dgm:pt modelId="{42065D62-C406-4B86-B092-760F6E03E350}" type="pres">
      <dgm:prSet presAssocID="{7CCC93BE-31FF-43F3-9BA2-791C35C66083}" presName="spacer" presStyleCnt="0"/>
      <dgm:spPr/>
    </dgm:pt>
    <dgm:pt modelId="{707BCC63-490E-462B-9BF6-3B5FD72ED674}" type="pres">
      <dgm:prSet presAssocID="{69C59DCC-5C2E-4CC2-A658-26939C561D22}" presName="parentText" presStyleLbl="node1" presStyleIdx="2" presStyleCnt="8" custScaleY="67308">
        <dgm:presLayoutVars>
          <dgm:chMax val="0"/>
          <dgm:bulletEnabled val="1"/>
        </dgm:presLayoutVars>
      </dgm:prSet>
      <dgm:spPr/>
    </dgm:pt>
    <dgm:pt modelId="{F587B952-69AC-4753-88DD-EB92C3885149}" type="pres">
      <dgm:prSet presAssocID="{7BCA92AA-FEFD-415A-8BDD-E47C1BD8738F}" presName="spacer" presStyleCnt="0"/>
      <dgm:spPr/>
    </dgm:pt>
    <dgm:pt modelId="{EA0A95D4-90B4-474C-A064-FE90EE87E1A6}" type="pres">
      <dgm:prSet presAssocID="{1E27A978-30D7-4730-8CDF-10D394EAACBD}" presName="parentText" presStyleLbl="node1" presStyleIdx="3" presStyleCnt="8" custScaleY="67308">
        <dgm:presLayoutVars>
          <dgm:chMax val="0"/>
          <dgm:bulletEnabled val="1"/>
        </dgm:presLayoutVars>
      </dgm:prSet>
      <dgm:spPr/>
    </dgm:pt>
    <dgm:pt modelId="{50FE5CA4-5BDB-4F75-8C83-2FA80F0B2A25}" type="pres">
      <dgm:prSet presAssocID="{0D73E54D-C54A-4AF9-A92B-20DFC0F4F1E3}" presName="spacer" presStyleCnt="0"/>
      <dgm:spPr/>
    </dgm:pt>
    <dgm:pt modelId="{14F7DC75-E230-4B53-A2FC-AFD6F8265821}" type="pres">
      <dgm:prSet presAssocID="{0F2B8AB9-8F4B-4FF6-923D-B32F9C136C13}" presName="parentText" presStyleLbl="node1" presStyleIdx="4" presStyleCnt="8" custScaleY="67308">
        <dgm:presLayoutVars>
          <dgm:chMax val="0"/>
          <dgm:bulletEnabled val="1"/>
        </dgm:presLayoutVars>
      </dgm:prSet>
      <dgm:spPr/>
    </dgm:pt>
    <dgm:pt modelId="{33A0FFAA-32BB-4C88-8E53-311E5DFF41EC}" type="pres">
      <dgm:prSet presAssocID="{1F52A5A5-E6B4-4D4F-A73D-A76076D249A5}" presName="spacer" presStyleCnt="0"/>
      <dgm:spPr/>
    </dgm:pt>
    <dgm:pt modelId="{0D6811A3-77B8-4446-912F-7A5985A00FB0}" type="pres">
      <dgm:prSet presAssocID="{C6E0E18F-7C3C-4296-8FB2-263B78D20888}" presName="parentText" presStyleLbl="node1" presStyleIdx="5" presStyleCnt="8" custScaleY="67308">
        <dgm:presLayoutVars>
          <dgm:chMax val="0"/>
          <dgm:bulletEnabled val="1"/>
        </dgm:presLayoutVars>
      </dgm:prSet>
      <dgm:spPr/>
    </dgm:pt>
    <dgm:pt modelId="{3F001E3B-E926-48B8-9286-52AA6A793B05}" type="pres">
      <dgm:prSet presAssocID="{DB448A11-9C99-4704-9234-35DC819CF3B0}" presName="spacer" presStyleCnt="0"/>
      <dgm:spPr/>
    </dgm:pt>
    <dgm:pt modelId="{3E6098DF-5629-47E3-99FB-E3B50D064A1A}" type="pres">
      <dgm:prSet presAssocID="{E792BCAD-D15C-4F54-AE14-A462E669767C}" presName="parentText" presStyleLbl="node1" presStyleIdx="6" presStyleCnt="8" custScaleY="67308">
        <dgm:presLayoutVars>
          <dgm:chMax val="0"/>
          <dgm:bulletEnabled val="1"/>
        </dgm:presLayoutVars>
      </dgm:prSet>
      <dgm:spPr/>
    </dgm:pt>
    <dgm:pt modelId="{4D2B906A-1035-49EE-9D61-2D5562FA2778}" type="pres">
      <dgm:prSet presAssocID="{0CB217F5-22A4-4348-9ECD-33F199DDC3C0}" presName="spacer" presStyleCnt="0"/>
      <dgm:spPr/>
    </dgm:pt>
    <dgm:pt modelId="{2337FA00-4A86-4BAF-8C03-15549DE4B7DD}" type="pres">
      <dgm:prSet presAssocID="{20A5CF75-655B-4B27-9AC7-98579088832B}" presName="parentText" presStyleLbl="node1" presStyleIdx="7" presStyleCnt="8" custScaleY="67308">
        <dgm:presLayoutVars>
          <dgm:chMax val="0"/>
          <dgm:bulletEnabled val="1"/>
        </dgm:presLayoutVars>
      </dgm:prSet>
      <dgm:spPr/>
    </dgm:pt>
  </dgm:ptLst>
  <dgm:cxnLst>
    <dgm:cxn modelId="{221DEC10-6126-483A-8E5B-6F607A5F07E4}" srcId="{19409E0D-100C-4B68-B6C5-E2B04F30EC87}" destId="{E792BCAD-D15C-4F54-AE14-A462E669767C}" srcOrd="6" destOrd="0" parTransId="{C2A8470C-3A85-4F78-9477-0AA2A13025AA}" sibTransId="{0CB217F5-22A4-4348-9ECD-33F199DDC3C0}"/>
    <dgm:cxn modelId="{6F97B313-687D-48FA-87D9-D06F3F635DA2}" type="presOf" srcId="{E792BCAD-D15C-4F54-AE14-A462E669767C}" destId="{3E6098DF-5629-47E3-99FB-E3B50D064A1A}" srcOrd="0" destOrd="0" presId="urn:microsoft.com/office/officeart/2005/8/layout/vList2"/>
    <dgm:cxn modelId="{7B4ACB19-ED48-47F7-A7B0-DC4FB0B1AD10}" srcId="{19409E0D-100C-4B68-B6C5-E2B04F30EC87}" destId="{A5ED7767-4711-4745-B91D-26938D0EFBC7}" srcOrd="0" destOrd="0" parTransId="{34D08946-C548-412D-A2F1-7C63000A6FC1}" sibTransId="{49896260-3D7A-49F4-B31C-1A55E0FDCA16}"/>
    <dgm:cxn modelId="{C24AF01C-BB14-4668-A8C9-A543964496AA}" type="presOf" srcId="{19409E0D-100C-4B68-B6C5-E2B04F30EC87}" destId="{658190F9-50E0-4E37-A136-C676ADF10829}" srcOrd="0" destOrd="0" presId="urn:microsoft.com/office/officeart/2005/8/layout/vList2"/>
    <dgm:cxn modelId="{A855CD30-C259-4E56-8525-0BFEE407C93D}" type="presOf" srcId="{1E27A978-30D7-4730-8CDF-10D394EAACBD}" destId="{EA0A95D4-90B4-474C-A064-FE90EE87E1A6}" srcOrd="0" destOrd="0" presId="urn:microsoft.com/office/officeart/2005/8/layout/vList2"/>
    <dgm:cxn modelId="{D2AC9D3E-9FD2-4EF3-A895-D8CAC7D05A25}" type="presOf" srcId="{A5ED7767-4711-4745-B91D-26938D0EFBC7}" destId="{9F5DF214-1F12-4BE6-80B8-A25AEC6C68C1}" srcOrd="0" destOrd="0" presId="urn:microsoft.com/office/officeart/2005/8/layout/vList2"/>
    <dgm:cxn modelId="{104F9C56-FE83-45A4-92FB-9E0C8DB57905}" srcId="{19409E0D-100C-4B68-B6C5-E2B04F30EC87}" destId="{1C4C5999-B5AE-43A9-8972-844A58ACF98D}" srcOrd="1" destOrd="0" parTransId="{08BDE149-32A3-4908-8AD1-A49DAACE32EF}" sibTransId="{7CCC93BE-31FF-43F3-9BA2-791C35C66083}"/>
    <dgm:cxn modelId="{9D2EE05B-3A63-4CD4-8DEC-68AA93309480}" srcId="{19409E0D-100C-4B68-B6C5-E2B04F30EC87}" destId="{1E27A978-30D7-4730-8CDF-10D394EAACBD}" srcOrd="3" destOrd="0" parTransId="{FE8CC975-9FE1-4267-BDA6-F1C31765E96D}" sibTransId="{0D73E54D-C54A-4AF9-A92B-20DFC0F4F1E3}"/>
    <dgm:cxn modelId="{5F228184-D1D0-41EB-AFA3-B76361ED03B5}" type="presOf" srcId="{1C4C5999-B5AE-43A9-8972-844A58ACF98D}" destId="{8EE4F9A7-4C0D-48CF-9591-024652C99296}" srcOrd="0" destOrd="0" presId="urn:microsoft.com/office/officeart/2005/8/layout/vList2"/>
    <dgm:cxn modelId="{8638EF8D-36AB-4D87-AF9A-667DB28E9570}" srcId="{19409E0D-100C-4B68-B6C5-E2B04F30EC87}" destId="{69C59DCC-5C2E-4CC2-A658-26939C561D22}" srcOrd="2" destOrd="0" parTransId="{B878F671-187D-4BCC-A696-AE775A990AA9}" sibTransId="{7BCA92AA-FEFD-415A-8BDD-E47C1BD8738F}"/>
    <dgm:cxn modelId="{D4E410A8-6E64-43A0-9AB1-199CB41159CA}" srcId="{19409E0D-100C-4B68-B6C5-E2B04F30EC87}" destId="{20A5CF75-655B-4B27-9AC7-98579088832B}" srcOrd="7" destOrd="0" parTransId="{747E91B9-07E5-4A79-B784-84E102D80B3E}" sibTransId="{3F57CFFC-B1A2-4232-BE6F-4F8C403445D5}"/>
    <dgm:cxn modelId="{4A18FEAA-2E65-4086-BCCE-0BB524946B4E}" type="presOf" srcId="{C6E0E18F-7C3C-4296-8FB2-263B78D20888}" destId="{0D6811A3-77B8-4446-912F-7A5985A00FB0}" srcOrd="0" destOrd="0" presId="urn:microsoft.com/office/officeart/2005/8/layout/vList2"/>
    <dgm:cxn modelId="{BB2A57CB-1991-4D7E-8402-38202F97726A}" type="presOf" srcId="{69C59DCC-5C2E-4CC2-A658-26939C561D22}" destId="{707BCC63-490E-462B-9BF6-3B5FD72ED674}" srcOrd="0" destOrd="0" presId="urn:microsoft.com/office/officeart/2005/8/layout/vList2"/>
    <dgm:cxn modelId="{5EF2A7E8-47B9-4EA0-8285-2E713662BDF3}" srcId="{19409E0D-100C-4B68-B6C5-E2B04F30EC87}" destId="{0F2B8AB9-8F4B-4FF6-923D-B32F9C136C13}" srcOrd="4" destOrd="0" parTransId="{C165D3BE-7547-4E71-A419-5E5692D9DC4A}" sibTransId="{1F52A5A5-E6B4-4D4F-A73D-A76076D249A5}"/>
    <dgm:cxn modelId="{2EA5DDF3-73C0-422F-914E-256C6FDDF30A}" type="presOf" srcId="{0F2B8AB9-8F4B-4FF6-923D-B32F9C136C13}" destId="{14F7DC75-E230-4B53-A2FC-AFD6F8265821}" srcOrd="0" destOrd="0" presId="urn:microsoft.com/office/officeart/2005/8/layout/vList2"/>
    <dgm:cxn modelId="{CB42DEF5-A302-4494-8374-9DCCAE26610E}" srcId="{19409E0D-100C-4B68-B6C5-E2B04F30EC87}" destId="{C6E0E18F-7C3C-4296-8FB2-263B78D20888}" srcOrd="5" destOrd="0" parTransId="{A3D991AC-D09A-4CE1-9E98-AA39153B6FDE}" sibTransId="{DB448A11-9C99-4704-9234-35DC819CF3B0}"/>
    <dgm:cxn modelId="{47E3AAF9-0C1F-4CCC-A781-B0BA95F487E9}" type="presOf" srcId="{20A5CF75-655B-4B27-9AC7-98579088832B}" destId="{2337FA00-4A86-4BAF-8C03-15549DE4B7DD}" srcOrd="0" destOrd="0" presId="urn:microsoft.com/office/officeart/2005/8/layout/vList2"/>
    <dgm:cxn modelId="{B5E30D33-5F89-4D34-A951-19259027D52B}" type="presParOf" srcId="{658190F9-50E0-4E37-A136-C676ADF10829}" destId="{9F5DF214-1F12-4BE6-80B8-A25AEC6C68C1}" srcOrd="0" destOrd="0" presId="urn:microsoft.com/office/officeart/2005/8/layout/vList2"/>
    <dgm:cxn modelId="{7089F709-E66B-471A-A6A0-306744DE4257}" type="presParOf" srcId="{658190F9-50E0-4E37-A136-C676ADF10829}" destId="{42177955-602A-4EE6-9948-C7C36B000C3D}" srcOrd="1" destOrd="0" presId="urn:microsoft.com/office/officeart/2005/8/layout/vList2"/>
    <dgm:cxn modelId="{0E47F634-AA40-49DE-8E13-8BA82501B23C}" type="presParOf" srcId="{658190F9-50E0-4E37-A136-C676ADF10829}" destId="{8EE4F9A7-4C0D-48CF-9591-024652C99296}" srcOrd="2" destOrd="0" presId="urn:microsoft.com/office/officeart/2005/8/layout/vList2"/>
    <dgm:cxn modelId="{114BAE0D-95AB-4D0B-96D8-8D3DB7837B5E}" type="presParOf" srcId="{658190F9-50E0-4E37-A136-C676ADF10829}" destId="{42065D62-C406-4B86-B092-760F6E03E350}" srcOrd="3" destOrd="0" presId="urn:microsoft.com/office/officeart/2005/8/layout/vList2"/>
    <dgm:cxn modelId="{08FB5667-2E19-4BC9-BB5F-B014062F7973}" type="presParOf" srcId="{658190F9-50E0-4E37-A136-C676ADF10829}" destId="{707BCC63-490E-462B-9BF6-3B5FD72ED674}" srcOrd="4" destOrd="0" presId="urn:microsoft.com/office/officeart/2005/8/layout/vList2"/>
    <dgm:cxn modelId="{864528B0-7D74-475D-8083-41C5CA629C40}" type="presParOf" srcId="{658190F9-50E0-4E37-A136-C676ADF10829}" destId="{F587B952-69AC-4753-88DD-EB92C3885149}" srcOrd="5" destOrd="0" presId="urn:microsoft.com/office/officeart/2005/8/layout/vList2"/>
    <dgm:cxn modelId="{3924509C-805C-4EEB-80C8-36AA8ED0B55D}" type="presParOf" srcId="{658190F9-50E0-4E37-A136-C676ADF10829}" destId="{EA0A95D4-90B4-474C-A064-FE90EE87E1A6}" srcOrd="6" destOrd="0" presId="urn:microsoft.com/office/officeart/2005/8/layout/vList2"/>
    <dgm:cxn modelId="{127861D8-DE19-4185-B38E-AA1A046E954B}" type="presParOf" srcId="{658190F9-50E0-4E37-A136-C676ADF10829}" destId="{50FE5CA4-5BDB-4F75-8C83-2FA80F0B2A25}" srcOrd="7" destOrd="0" presId="urn:microsoft.com/office/officeart/2005/8/layout/vList2"/>
    <dgm:cxn modelId="{FEE23F27-BC35-4261-A31F-516652A09F2F}" type="presParOf" srcId="{658190F9-50E0-4E37-A136-C676ADF10829}" destId="{14F7DC75-E230-4B53-A2FC-AFD6F8265821}" srcOrd="8" destOrd="0" presId="urn:microsoft.com/office/officeart/2005/8/layout/vList2"/>
    <dgm:cxn modelId="{F637EAAA-2364-48D5-A9B0-B7EBDAD674A7}" type="presParOf" srcId="{658190F9-50E0-4E37-A136-C676ADF10829}" destId="{33A0FFAA-32BB-4C88-8E53-311E5DFF41EC}" srcOrd="9" destOrd="0" presId="urn:microsoft.com/office/officeart/2005/8/layout/vList2"/>
    <dgm:cxn modelId="{BFF9293E-5D07-4259-AF3E-E3F8C22158B6}" type="presParOf" srcId="{658190F9-50E0-4E37-A136-C676ADF10829}" destId="{0D6811A3-77B8-4446-912F-7A5985A00FB0}" srcOrd="10" destOrd="0" presId="urn:microsoft.com/office/officeart/2005/8/layout/vList2"/>
    <dgm:cxn modelId="{45049B94-D520-4ED9-A4B9-97243B65CF32}" type="presParOf" srcId="{658190F9-50E0-4E37-A136-C676ADF10829}" destId="{3F001E3B-E926-48B8-9286-52AA6A793B05}" srcOrd="11" destOrd="0" presId="urn:microsoft.com/office/officeart/2005/8/layout/vList2"/>
    <dgm:cxn modelId="{6677B2BC-1ABA-4366-A62C-3EF338F83E3C}" type="presParOf" srcId="{658190F9-50E0-4E37-A136-C676ADF10829}" destId="{3E6098DF-5629-47E3-99FB-E3B50D064A1A}" srcOrd="12" destOrd="0" presId="urn:microsoft.com/office/officeart/2005/8/layout/vList2"/>
    <dgm:cxn modelId="{8F1CAB8F-75A6-49C4-B612-86E0810B7490}" type="presParOf" srcId="{658190F9-50E0-4E37-A136-C676ADF10829}" destId="{4D2B906A-1035-49EE-9D61-2D5562FA2778}" srcOrd="13" destOrd="0" presId="urn:microsoft.com/office/officeart/2005/8/layout/vList2"/>
    <dgm:cxn modelId="{CEBC488B-D82B-4A7F-AD69-FECAD637D724}" type="presParOf" srcId="{658190F9-50E0-4E37-A136-C676ADF10829}" destId="{2337FA00-4A86-4BAF-8C03-15549DE4B7DD}" srcOrd="1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501FE0-CADC-4FE8-95B6-CA0671DA1A2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8ADE426-6089-4E11-8294-CECF05FCB8FF}">
      <dgm:prSet/>
      <dgm:spPr/>
      <dgm:t>
        <a:bodyPr/>
        <a:lstStyle/>
        <a:p>
          <a:r>
            <a:rPr lang="en-GB" b="1"/>
            <a:t>Children under the age of 5</a:t>
          </a:r>
          <a:endParaRPr lang="en-US"/>
        </a:p>
      </dgm:t>
    </dgm:pt>
    <dgm:pt modelId="{CDD273F3-AD28-4CA7-B066-91FF067186C2}" type="parTrans" cxnId="{39C700FD-2205-4222-8BEF-7626493EBE91}">
      <dgm:prSet/>
      <dgm:spPr/>
      <dgm:t>
        <a:bodyPr/>
        <a:lstStyle/>
        <a:p>
          <a:endParaRPr lang="en-US"/>
        </a:p>
      </dgm:t>
    </dgm:pt>
    <dgm:pt modelId="{B013AFBE-2306-414D-964D-622BB5A7A6A3}" type="sibTrans" cxnId="{39C700FD-2205-4222-8BEF-7626493EBE91}">
      <dgm:prSet/>
      <dgm:spPr/>
      <dgm:t>
        <a:bodyPr/>
        <a:lstStyle/>
        <a:p>
          <a:endParaRPr lang="en-US"/>
        </a:p>
      </dgm:t>
    </dgm:pt>
    <dgm:pt modelId="{EBE7FAE6-96BA-4CFC-BA19-FB14C61E9442}">
      <dgm:prSet/>
      <dgm:spPr/>
      <dgm:t>
        <a:bodyPr/>
        <a:lstStyle/>
        <a:p>
          <a:r>
            <a:rPr lang="en-MT" dirty="0"/>
            <a:t>overweight is weight-for-height greater than 2 standard deviations above WHO Child Growth Standards median </a:t>
          </a:r>
          <a:endParaRPr lang="en-US" dirty="0"/>
        </a:p>
      </dgm:t>
    </dgm:pt>
    <dgm:pt modelId="{F43A81D3-F53B-4466-9770-5B7BFAE6C41F}" type="parTrans" cxnId="{0EE2B7E6-3E1B-4E83-8A77-CCB8740BF726}">
      <dgm:prSet/>
      <dgm:spPr/>
      <dgm:t>
        <a:bodyPr/>
        <a:lstStyle/>
        <a:p>
          <a:endParaRPr lang="en-US"/>
        </a:p>
      </dgm:t>
    </dgm:pt>
    <dgm:pt modelId="{8DC510C8-4933-476D-96A0-A3DD3716D60F}" type="sibTrans" cxnId="{0EE2B7E6-3E1B-4E83-8A77-CCB8740BF726}">
      <dgm:prSet/>
      <dgm:spPr/>
      <dgm:t>
        <a:bodyPr/>
        <a:lstStyle/>
        <a:p>
          <a:endParaRPr lang="en-US"/>
        </a:p>
      </dgm:t>
    </dgm:pt>
    <dgm:pt modelId="{834A587E-DA89-49BF-B139-78F2340A84C3}">
      <dgm:prSet/>
      <dgm:spPr/>
      <dgm:t>
        <a:bodyPr/>
        <a:lstStyle/>
        <a:p>
          <a:r>
            <a:rPr lang="en-MT" dirty="0"/>
            <a:t>obesity is weight-for-height greater than 3 standard deviations above the WHO Child Growth Standards median </a:t>
          </a:r>
          <a:endParaRPr lang="en-US" dirty="0"/>
        </a:p>
      </dgm:t>
    </dgm:pt>
    <dgm:pt modelId="{49B61F0E-C048-4546-83C1-0367CC3A27C8}" type="parTrans" cxnId="{A1268EA6-68BA-49E3-BD04-FB24238009DE}">
      <dgm:prSet/>
      <dgm:spPr/>
      <dgm:t>
        <a:bodyPr/>
        <a:lstStyle/>
        <a:p>
          <a:endParaRPr lang="en-US"/>
        </a:p>
      </dgm:t>
    </dgm:pt>
    <dgm:pt modelId="{7F0AFCDE-2662-403F-B0F3-12AA157CC582}" type="sibTrans" cxnId="{A1268EA6-68BA-49E3-BD04-FB24238009DE}">
      <dgm:prSet/>
      <dgm:spPr/>
      <dgm:t>
        <a:bodyPr/>
        <a:lstStyle/>
        <a:p>
          <a:endParaRPr lang="en-US"/>
        </a:p>
      </dgm:t>
    </dgm:pt>
    <dgm:pt modelId="{9DC94661-022A-421B-9122-93BEA5546A1C}">
      <dgm:prSet/>
      <dgm:spPr/>
      <dgm:t>
        <a:bodyPr/>
        <a:lstStyle/>
        <a:p>
          <a:r>
            <a:rPr lang="en-MT" b="1"/>
            <a:t>Children above between 5-19</a:t>
          </a:r>
          <a:endParaRPr lang="en-US"/>
        </a:p>
      </dgm:t>
    </dgm:pt>
    <dgm:pt modelId="{2AA451BF-41D3-4C11-A69F-A7BECAC4BBE7}" type="parTrans" cxnId="{A9AFA280-5D13-40CA-8554-7969744BDBAD}">
      <dgm:prSet/>
      <dgm:spPr/>
      <dgm:t>
        <a:bodyPr/>
        <a:lstStyle/>
        <a:p>
          <a:endParaRPr lang="en-US"/>
        </a:p>
      </dgm:t>
    </dgm:pt>
    <dgm:pt modelId="{A9927FE8-3EE4-4E87-919C-C44CF64F4354}" type="sibTrans" cxnId="{A9AFA280-5D13-40CA-8554-7969744BDBAD}">
      <dgm:prSet/>
      <dgm:spPr/>
      <dgm:t>
        <a:bodyPr/>
        <a:lstStyle/>
        <a:p>
          <a:endParaRPr lang="en-US"/>
        </a:p>
      </dgm:t>
    </dgm:pt>
    <dgm:pt modelId="{98489A7C-9282-47CC-A8BB-17DD21516367}">
      <dgm:prSet/>
      <dgm:spPr/>
      <dgm:t>
        <a:bodyPr/>
        <a:lstStyle/>
        <a:p>
          <a:r>
            <a:rPr lang="en-MT"/>
            <a:t>overweight is BMI-for-age greater than 1 standard deviation above the WHO Growth Reference median </a:t>
          </a:r>
          <a:endParaRPr lang="en-US"/>
        </a:p>
      </dgm:t>
    </dgm:pt>
    <dgm:pt modelId="{B95566D9-27FB-4129-9A88-25D0D8ECE0FD}" type="parTrans" cxnId="{B46856FA-CA98-42E1-B4B6-590052B2EBB5}">
      <dgm:prSet/>
      <dgm:spPr/>
      <dgm:t>
        <a:bodyPr/>
        <a:lstStyle/>
        <a:p>
          <a:endParaRPr lang="en-US"/>
        </a:p>
      </dgm:t>
    </dgm:pt>
    <dgm:pt modelId="{AAAFBEF7-D7BB-4715-B705-0570817A4140}" type="sibTrans" cxnId="{B46856FA-CA98-42E1-B4B6-590052B2EBB5}">
      <dgm:prSet/>
      <dgm:spPr/>
      <dgm:t>
        <a:bodyPr/>
        <a:lstStyle/>
        <a:p>
          <a:endParaRPr lang="en-US"/>
        </a:p>
      </dgm:t>
    </dgm:pt>
    <dgm:pt modelId="{7442DCBA-2CFF-474A-B2C5-840D53C3FB59}">
      <dgm:prSet/>
      <dgm:spPr/>
      <dgm:t>
        <a:bodyPr/>
        <a:lstStyle/>
        <a:p>
          <a:r>
            <a:rPr lang="en-MT"/>
            <a:t>obesity is greater than 2 standard deviations above the WHO Growth Reference median. </a:t>
          </a:r>
          <a:endParaRPr lang="en-US"/>
        </a:p>
      </dgm:t>
    </dgm:pt>
    <dgm:pt modelId="{31E0B5F4-EA25-4B6B-912F-761BBBBF2710}" type="parTrans" cxnId="{0A18E5C0-1A6D-45A8-86F0-9D84D8F011AA}">
      <dgm:prSet/>
      <dgm:spPr/>
      <dgm:t>
        <a:bodyPr/>
        <a:lstStyle/>
        <a:p>
          <a:endParaRPr lang="en-US"/>
        </a:p>
      </dgm:t>
    </dgm:pt>
    <dgm:pt modelId="{B909A0C3-66A3-4E74-9541-5278D2D0A344}" type="sibTrans" cxnId="{0A18E5C0-1A6D-45A8-86F0-9D84D8F011AA}">
      <dgm:prSet/>
      <dgm:spPr/>
      <dgm:t>
        <a:bodyPr/>
        <a:lstStyle/>
        <a:p>
          <a:endParaRPr lang="en-US"/>
        </a:p>
      </dgm:t>
    </dgm:pt>
    <dgm:pt modelId="{9A9C860B-09E9-4492-AE45-FD4019723B66}" type="pres">
      <dgm:prSet presAssocID="{1B501FE0-CADC-4FE8-95B6-CA0671DA1A29}" presName="linear" presStyleCnt="0">
        <dgm:presLayoutVars>
          <dgm:animLvl val="lvl"/>
          <dgm:resizeHandles val="exact"/>
        </dgm:presLayoutVars>
      </dgm:prSet>
      <dgm:spPr/>
    </dgm:pt>
    <dgm:pt modelId="{795ADEB7-B126-421F-B21C-4BA077A796DE}" type="pres">
      <dgm:prSet presAssocID="{D8ADE426-6089-4E11-8294-CECF05FCB8FF}" presName="parentText" presStyleLbl="node1" presStyleIdx="0" presStyleCnt="6">
        <dgm:presLayoutVars>
          <dgm:chMax val="0"/>
          <dgm:bulletEnabled val="1"/>
        </dgm:presLayoutVars>
      </dgm:prSet>
      <dgm:spPr/>
    </dgm:pt>
    <dgm:pt modelId="{B69E6C69-1F95-4BFF-841C-E8677A9985EA}" type="pres">
      <dgm:prSet presAssocID="{B013AFBE-2306-414D-964D-622BB5A7A6A3}" presName="spacer" presStyleCnt="0"/>
      <dgm:spPr/>
    </dgm:pt>
    <dgm:pt modelId="{E3500247-539B-422A-8B5B-54E71A5CD282}" type="pres">
      <dgm:prSet presAssocID="{EBE7FAE6-96BA-4CFC-BA19-FB14C61E9442}" presName="parentText" presStyleLbl="node1" presStyleIdx="1" presStyleCnt="6">
        <dgm:presLayoutVars>
          <dgm:chMax val="0"/>
          <dgm:bulletEnabled val="1"/>
        </dgm:presLayoutVars>
      </dgm:prSet>
      <dgm:spPr/>
    </dgm:pt>
    <dgm:pt modelId="{1754CC34-DF6F-4AEA-97CA-6F1F2CC8A483}" type="pres">
      <dgm:prSet presAssocID="{8DC510C8-4933-476D-96A0-A3DD3716D60F}" presName="spacer" presStyleCnt="0"/>
      <dgm:spPr/>
    </dgm:pt>
    <dgm:pt modelId="{859C9D86-CDDC-406B-9B4D-09A1D44B62DE}" type="pres">
      <dgm:prSet presAssocID="{834A587E-DA89-49BF-B139-78F2340A84C3}" presName="parentText" presStyleLbl="node1" presStyleIdx="2" presStyleCnt="6">
        <dgm:presLayoutVars>
          <dgm:chMax val="0"/>
          <dgm:bulletEnabled val="1"/>
        </dgm:presLayoutVars>
      </dgm:prSet>
      <dgm:spPr/>
    </dgm:pt>
    <dgm:pt modelId="{79CC369A-D754-4A7B-B44D-CA97275ABC5E}" type="pres">
      <dgm:prSet presAssocID="{7F0AFCDE-2662-403F-B0F3-12AA157CC582}" presName="spacer" presStyleCnt="0"/>
      <dgm:spPr/>
    </dgm:pt>
    <dgm:pt modelId="{1D3EAF2E-ABDD-4C89-92D5-1FB2EA9E3F91}" type="pres">
      <dgm:prSet presAssocID="{9DC94661-022A-421B-9122-93BEA5546A1C}" presName="parentText" presStyleLbl="node1" presStyleIdx="3" presStyleCnt="6">
        <dgm:presLayoutVars>
          <dgm:chMax val="0"/>
          <dgm:bulletEnabled val="1"/>
        </dgm:presLayoutVars>
      </dgm:prSet>
      <dgm:spPr/>
    </dgm:pt>
    <dgm:pt modelId="{C307DD74-44FA-4F7C-B025-1CBA44C876CB}" type="pres">
      <dgm:prSet presAssocID="{A9927FE8-3EE4-4E87-919C-C44CF64F4354}" presName="spacer" presStyleCnt="0"/>
      <dgm:spPr/>
    </dgm:pt>
    <dgm:pt modelId="{BAE44F4B-98F2-4E99-9314-930505973D11}" type="pres">
      <dgm:prSet presAssocID="{98489A7C-9282-47CC-A8BB-17DD21516367}" presName="parentText" presStyleLbl="node1" presStyleIdx="4" presStyleCnt="6">
        <dgm:presLayoutVars>
          <dgm:chMax val="0"/>
          <dgm:bulletEnabled val="1"/>
        </dgm:presLayoutVars>
      </dgm:prSet>
      <dgm:spPr/>
    </dgm:pt>
    <dgm:pt modelId="{AE618959-018B-40C8-8B60-7A77909A3CF0}" type="pres">
      <dgm:prSet presAssocID="{AAAFBEF7-D7BB-4715-B705-0570817A4140}" presName="spacer" presStyleCnt="0"/>
      <dgm:spPr/>
    </dgm:pt>
    <dgm:pt modelId="{24F86D6E-71D9-4094-B6EE-347DF4D839EA}" type="pres">
      <dgm:prSet presAssocID="{7442DCBA-2CFF-474A-B2C5-840D53C3FB59}" presName="parentText" presStyleLbl="node1" presStyleIdx="5" presStyleCnt="6">
        <dgm:presLayoutVars>
          <dgm:chMax val="0"/>
          <dgm:bulletEnabled val="1"/>
        </dgm:presLayoutVars>
      </dgm:prSet>
      <dgm:spPr/>
    </dgm:pt>
  </dgm:ptLst>
  <dgm:cxnLst>
    <dgm:cxn modelId="{A8239405-E5B8-43FB-80A1-D6CE55CEC898}" type="presOf" srcId="{7442DCBA-2CFF-474A-B2C5-840D53C3FB59}" destId="{24F86D6E-71D9-4094-B6EE-347DF4D839EA}" srcOrd="0" destOrd="0" presId="urn:microsoft.com/office/officeart/2005/8/layout/vList2"/>
    <dgm:cxn modelId="{2781C727-B40F-413D-912A-F4AD588AF5C5}" type="presOf" srcId="{98489A7C-9282-47CC-A8BB-17DD21516367}" destId="{BAE44F4B-98F2-4E99-9314-930505973D11}" srcOrd="0" destOrd="0" presId="urn:microsoft.com/office/officeart/2005/8/layout/vList2"/>
    <dgm:cxn modelId="{CC00283D-7A8E-4F60-AF30-79116CBE1B03}" type="presOf" srcId="{9DC94661-022A-421B-9122-93BEA5546A1C}" destId="{1D3EAF2E-ABDD-4C89-92D5-1FB2EA9E3F91}" srcOrd="0" destOrd="0" presId="urn:microsoft.com/office/officeart/2005/8/layout/vList2"/>
    <dgm:cxn modelId="{7557B764-C877-4A82-ACE3-C4A823DAED3D}" type="presOf" srcId="{1B501FE0-CADC-4FE8-95B6-CA0671DA1A29}" destId="{9A9C860B-09E9-4492-AE45-FD4019723B66}" srcOrd="0" destOrd="0" presId="urn:microsoft.com/office/officeart/2005/8/layout/vList2"/>
    <dgm:cxn modelId="{A9AFA280-5D13-40CA-8554-7969744BDBAD}" srcId="{1B501FE0-CADC-4FE8-95B6-CA0671DA1A29}" destId="{9DC94661-022A-421B-9122-93BEA5546A1C}" srcOrd="3" destOrd="0" parTransId="{2AA451BF-41D3-4C11-A69F-A7BECAC4BBE7}" sibTransId="{A9927FE8-3EE4-4E87-919C-C44CF64F4354}"/>
    <dgm:cxn modelId="{A10C8892-2402-48CA-BBCB-4D7177D596A0}" type="presOf" srcId="{D8ADE426-6089-4E11-8294-CECF05FCB8FF}" destId="{795ADEB7-B126-421F-B21C-4BA077A796DE}" srcOrd="0" destOrd="0" presId="urn:microsoft.com/office/officeart/2005/8/layout/vList2"/>
    <dgm:cxn modelId="{5C5F169C-D536-4AE0-B593-E00845E0A325}" type="presOf" srcId="{EBE7FAE6-96BA-4CFC-BA19-FB14C61E9442}" destId="{E3500247-539B-422A-8B5B-54E71A5CD282}" srcOrd="0" destOrd="0" presId="urn:microsoft.com/office/officeart/2005/8/layout/vList2"/>
    <dgm:cxn modelId="{A1268EA6-68BA-49E3-BD04-FB24238009DE}" srcId="{1B501FE0-CADC-4FE8-95B6-CA0671DA1A29}" destId="{834A587E-DA89-49BF-B139-78F2340A84C3}" srcOrd="2" destOrd="0" parTransId="{49B61F0E-C048-4546-83C1-0367CC3A27C8}" sibTransId="{7F0AFCDE-2662-403F-B0F3-12AA157CC582}"/>
    <dgm:cxn modelId="{0A18E5C0-1A6D-45A8-86F0-9D84D8F011AA}" srcId="{1B501FE0-CADC-4FE8-95B6-CA0671DA1A29}" destId="{7442DCBA-2CFF-474A-B2C5-840D53C3FB59}" srcOrd="5" destOrd="0" parTransId="{31E0B5F4-EA25-4B6B-912F-761BBBBF2710}" sibTransId="{B909A0C3-66A3-4E74-9541-5278D2D0A344}"/>
    <dgm:cxn modelId="{9ECD91E0-7BB7-4E87-8D2E-7A343351D39E}" type="presOf" srcId="{834A587E-DA89-49BF-B139-78F2340A84C3}" destId="{859C9D86-CDDC-406B-9B4D-09A1D44B62DE}" srcOrd="0" destOrd="0" presId="urn:microsoft.com/office/officeart/2005/8/layout/vList2"/>
    <dgm:cxn modelId="{0EE2B7E6-3E1B-4E83-8A77-CCB8740BF726}" srcId="{1B501FE0-CADC-4FE8-95B6-CA0671DA1A29}" destId="{EBE7FAE6-96BA-4CFC-BA19-FB14C61E9442}" srcOrd="1" destOrd="0" parTransId="{F43A81D3-F53B-4466-9770-5B7BFAE6C41F}" sibTransId="{8DC510C8-4933-476D-96A0-A3DD3716D60F}"/>
    <dgm:cxn modelId="{B46856FA-CA98-42E1-B4B6-590052B2EBB5}" srcId="{1B501FE0-CADC-4FE8-95B6-CA0671DA1A29}" destId="{98489A7C-9282-47CC-A8BB-17DD21516367}" srcOrd="4" destOrd="0" parTransId="{B95566D9-27FB-4129-9A88-25D0D8ECE0FD}" sibTransId="{AAAFBEF7-D7BB-4715-B705-0570817A4140}"/>
    <dgm:cxn modelId="{39C700FD-2205-4222-8BEF-7626493EBE91}" srcId="{1B501FE0-CADC-4FE8-95B6-CA0671DA1A29}" destId="{D8ADE426-6089-4E11-8294-CECF05FCB8FF}" srcOrd="0" destOrd="0" parTransId="{CDD273F3-AD28-4CA7-B066-91FF067186C2}" sibTransId="{B013AFBE-2306-414D-964D-622BB5A7A6A3}"/>
    <dgm:cxn modelId="{8C3A0D1B-761D-423C-87B1-4EC6A1DB62EB}" type="presParOf" srcId="{9A9C860B-09E9-4492-AE45-FD4019723B66}" destId="{795ADEB7-B126-421F-B21C-4BA077A796DE}" srcOrd="0" destOrd="0" presId="urn:microsoft.com/office/officeart/2005/8/layout/vList2"/>
    <dgm:cxn modelId="{5AA9EA17-7650-4F38-B051-4E9BE30C0A3C}" type="presParOf" srcId="{9A9C860B-09E9-4492-AE45-FD4019723B66}" destId="{B69E6C69-1F95-4BFF-841C-E8677A9985EA}" srcOrd="1" destOrd="0" presId="urn:microsoft.com/office/officeart/2005/8/layout/vList2"/>
    <dgm:cxn modelId="{D6146D93-5690-4FCB-B0B0-FD7A8A4F34D7}" type="presParOf" srcId="{9A9C860B-09E9-4492-AE45-FD4019723B66}" destId="{E3500247-539B-422A-8B5B-54E71A5CD282}" srcOrd="2" destOrd="0" presId="urn:microsoft.com/office/officeart/2005/8/layout/vList2"/>
    <dgm:cxn modelId="{E86172DB-9FDE-4675-BE3F-32C576DCCD39}" type="presParOf" srcId="{9A9C860B-09E9-4492-AE45-FD4019723B66}" destId="{1754CC34-DF6F-4AEA-97CA-6F1F2CC8A483}" srcOrd="3" destOrd="0" presId="urn:microsoft.com/office/officeart/2005/8/layout/vList2"/>
    <dgm:cxn modelId="{F339DE22-04EA-460C-B23A-4DA665005359}" type="presParOf" srcId="{9A9C860B-09E9-4492-AE45-FD4019723B66}" destId="{859C9D86-CDDC-406B-9B4D-09A1D44B62DE}" srcOrd="4" destOrd="0" presId="urn:microsoft.com/office/officeart/2005/8/layout/vList2"/>
    <dgm:cxn modelId="{189C2252-D989-4FD5-8164-B91A8BD5D38E}" type="presParOf" srcId="{9A9C860B-09E9-4492-AE45-FD4019723B66}" destId="{79CC369A-D754-4A7B-B44D-CA97275ABC5E}" srcOrd="5" destOrd="0" presId="urn:microsoft.com/office/officeart/2005/8/layout/vList2"/>
    <dgm:cxn modelId="{B4D0B7ED-A537-4E13-953F-47D71979269B}" type="presParOf" srcId="{9A9C860B-09E9-4492-AE45-FD4019723B66}" destId="{1D3EAF2E-ABDD-4C89-92D5-1FB2EA9E3F91}" srcOrd="6" destOrd="0" presId="urn:microsoft.com/office/officeart/2005/8/layout/vList2"/>
    <dgm:cxn modelId="{78531A9C-D766-4529-A161-230EC43F105D}" type="presParOf" srcId="{9A9C860B-09E9-4492-AE45-FD4019723B66}" destId="{C307DD74-44FA-4F7C-B025-1CBA44C876CB}" srcOrd="7" destOrd="0" presId="urn:microsoft.com/office/officeart/2005/8/layout/vList2"/>
    <dgm:cxn modelId="{1E3CF54F-EDC5-4E5B-84D5-B0E82BA0D426}" type="presParOf" srcId="{9A9C860B-09E9-4492-AE45-FD4019723B66}" destId="{BAE44F4B-98F2-4E99-9314-930505973D11}" srcOrd="8" destOrd="0" presId="urn:microsoft.com/office/officeart/2005/8/layout/vList2"/>
    <dgm:cxn modelId="{855114F4-B162-498C-8EA4-A3FBFA2A4C89}" type="presParOf" srcId="{9A9C860B-09E9-4492-AE45-FD4019723B66}" destId="{AE618959-018B-40C8-8B60-7A77909A3CF0}" srcOrd="9" destOrd="0" presId="urn:microsoft.com/office/officeart/2005/8/layout/vList2"/>
    <dgm:cxn modelId="{575B93ED-689E-45A6-946B-E7A155BDDD42}" type="presParOf" srcId="{9A9C860B-09E9-4492-AE45-FD4019723B66}" destId="{24F86D6E-71D9-4094-B6EE-347DF4D839EA}"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E7F024-A1DE-4E32-A712-551F069FC887}"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C402E628-03A4-4785-9410-3AD63E8E04DA}">
      <dgm:prSet/>
      <dgm:spPr/>
      <dgm:t>
        <a:bodyPr/>
        <a:lstStyle/>
        <a:p>
          <a:r>
            <a:rPr lang="en-GB" b="0" i="0"/>
            <a:t>The type of food parents and caregivers offer their children and how often.</a:t>
          </a:r>
          <a:endParaRPr lang="en-US"/>
        </a:p>
      </dgm:t>
    </dgm:pt>
    <dgm:pt modelId="{BD44F887-406B-4F22-AD6E-346BD9FF7FE6}" type="parTrans" cxnId="{304BF8D2-E87E-4539-909E-7AD5D53A5B93}">
      <dgm:prSet/>
      <dgm:spPr/>
      <dgm:t>
        <a:bodyPr/>
        <a:lstStyle/>
        <a:p>
          <a:endParaRPr lang="en-US"/>
        </a:p>
      </dgm:t>
    </dgm:pt>
    <dgm:pt modelId="{B3997626-9AA8-4443-B5B5-4143240FF618}" type="sibTrans" cxnId="{304BF8D2-E87E-4539-909E-7AD5D53A5B93}">
      <dgm:prSet/>
      <dgm:spPr/>
      <dgm:t>
        <a:bodyPr/>
        <a:lstStyle/>
        <a:p>
          <a:endParaRPr lang="en-US"/>
        </a:p>
      </dgm:t>
    </dgm:pt>
    <dgm:pt modelId="{518D52BF-1DDA-465D-9CBC-B4170BA9C8BA}">
      <dgm:prSet/>
      <dgm:spPr/>
      <dgm:t>
        <a:bodyPr/>
        <a:lstStyle/>
        <a:p>
          <a:r>
            <a:rPr lang="en-GB" b="0" i="0"/>
            <a:t>Having sugar-sweetened beverages.</a:t>
          </a:r>
          <a:endParaRPr lang="en-US"/>
        </a:p>
      </dgm:t>
    </dgm:pt>
    <dgm:pt modelId="{EBB4B315-8129-4768-B3D1-6F8A15395881}" type="parTrans" cxnId="{E45A8B77-EC10-4B8C-B4AD-DA3BBC3B846B}">
      <dgm:prSet/>
      <dgm:spPr/>
      <dgm:t>
        <a:bodyPr/>
        <a:lstStyle/>
        <a:p>
          <a:endParaRPr lang="en-US"/>
        </a:p>
      </dgm:t>
    </dgm:pt>
    <dgm:pt modelId="{EB7267F1-D7F1-4749-B441-BDAF157A959A}" type="sibTrans" cxnId="{E45A8B77-EC10-4B8C-B4AD-DA3BBC3B846B}">
      <dgm:prSet/>
      <dgm:spPr/>
      <dgm:t>
        <a:bodyPr/>
        <a:lstStyle/>
        <a:p>
          <a:endParaRPr lang="en-US"/>
        </a:p>
      </dgm:t>
    </dgm:pt>
    <dgm:pt modelId="{91AD32CF-F067-484A-9D03-BD0C525CD502}">
      <dgm:prSet/>
      <dgm:spPr/>
      <dgm:t>
        <a:bodyPr/>
        <a:lstStyle/>
        <a:p>
          <a:r>
            <a:rPr lang="en-GB" b="0" i="0"/>
            <a:t>Eating larger portion sizes.</a:t>
          </a:r>
          <a:endParaRPr lang="en-US"/>
        </a:p>
      </dgm:t>
    </dgm:pt>
    <dgm:pt modelId="{870970E6-CD30-4C32-BA83-EA8D5EFDF1D0}" type="parTrans" cxnId="{92D95A1F-5821-4FE3-A300-B63FE5721B6E}">
      <dgm:prSet/>
      <dgm:spPr/>
      <dgm:t>
        <a:bodyPr/>
        <a:lstStyle/>
        <a:p>
          <a:endParaRPr lang="en-US"/>
        </a:p>
      </dgm:t>
    </dgm:pt>
    <dgm:pt modelId="{BBB0932B-DAFE-4215-80FB-39C41F8DE465}" type="sibTrans" cxnId="{92D95A1F-5821-4FE3-A300-B63FE5721B6E}">
      <dgm:prSet/>
      <dgm:spPr/>
      <dgm:t>
        <a:bodyPr/>
        <a:lstStyle/>
        <a:p>
          <a:endParaRPr lang="en-US"/>
        </a:p>
      </dgm:t>
    </dgm:pt>
    <dgm:pt modelId="{C6990F56-CEAF-4FCC-981E-9F6723C56308}">
      <dgm:prSet/>
      <dgm:spPr/>
      <dgm:t>
        <a:bodyPr/>
        <a:lstStyle/>
        <a:p>
          <a:r>
            <a:rPr lang="en-GB" b="0" i="0"/>
            <a:t>Increased snacking behaviour of highly processed foods.</a:t>
          </a:r>
          <a:endParaRPr lang="en-US"/>
        </a:p>
      </dgm:t>
    </dgm:pt>
    <dgm:pt modelId="{BC7E0D10-4032-4940-955C-31AD174682F3}" type="parTrans" cxnId="{48F3DA7E-5FF5-4E09-836E-863F065EF57F}">
      <dgm:prSet/>
      <dgm:spPr/>
      <dgm:t>
        <a:bodyPr/>
        <a:lstStyle/>
        <a:p>
          <a:endParaRPr lang="en-US"/>
        </a:p>
      </dgm:t>
    </dgm:pt>
    <dgm:pt modelId="{3632B56C-6400-423D-BF09-3821156AF809}" type="sibTrans" cxnId="{48F3DA7E-5FF5-4E09-836E-863F065EF57F}">
      <dgm:prSet/>
      <dgm:spPr/>
      <dgm:t>
        <a:bodyPr/>
        <a:lstStyle/>
        <a:p>
          <a:endParaRPr lang="en-US"/>
        </a:p>
      </dgm:t>
    </dgm:pt>
    <dgm:pt modelId="{8059F2CB-BDC0-4200-9365-AC23F76D52FC}">
      <dgm:prSet/>
      <dgm:spPr/>
      <dgm:t>
        <a:bodyPr/>
        <a:lstStyle/>
        <a:p>
          <a:r>
            <a:rPr lang="en-GB" b="0" i="0"/>
            <a:t>Dining out instead of cooking meals at home.</a:t>
          </a:r>
          <a:endParaRPr lang="en-US"/>
        </a:p>
      </dgm:t>
    </dgm:pt>
    <dgm:pt modelId="{0D4D5766-9CB8-4F8F-9C57-654DD1FE15CB}" type="parTrans" cxnId="{7CB45F0C-F2CD-48E3-9BB5-F2289C680912}">
      <dgm:prSet/>
      <dgm:spPr/>
      <dgm:t>
        <a:bodyPr/>
        <a:lstStyle/>
        <a:p>
          <a:endParaRPr lang="en-US"/>
        </a:p>
      </dgm:t>
    </dgm:pt>
    <dgm:pt modelId="{79E43A8B-1966-486B-8C65-A19DB8DF16A3}" type="sibTrans" cxnId="{7CB45F0C-F2CD-48E3-9BB5-F2289C680912}">
      <dgm:prSet/>
      <dgm:spPr/>
      <dgm:t>
        <a:bodyPr/>
        <a:lstStyle/>
        <a:p>
          <a:endParaRPr lang="en-US"/>
        </a:p>
      </dgm:t>
    </dgm:pt>
    <dgm:pt modelId="{8A7FAE9D-7EC5-4445-84FB-7C1947C44443}" type="pres">
      <dgm:prSet presAssocID="{67E7F024-A1DE-4E32-A712-551F069FC887}" presName="diagram" presStyleCnt="0">
        <dgm:presLayoutVars>
          <dgm:dir/>
          <dgm:resizeHandles val="exact"/>
        </dgm:presLayoutVars>
      </dgm:prSet>
      <dgm:spPr/>
    </dgm:pt>
    <dgm:pt modelId="{0738360E-71F1-C849-A094-F91557782AF7}" type="pres">
      <dgm:prSet presAssocID="{C402E628-03A4-4785-9410-3AD63E8E04DA}" presName="arrow" presStyleLbl="node1" presStyleIdx="0" presStyleCnt="5">
        <dgm:presLayoutVars>
          <dgm:bulletEnabled val="1"/>
        </dgm:presLayoutVars>
      </dgm:prSet>
      <dgm:spPr/>
    </dgm:pt>
    <dgm:pt modelId="{91775DBB-4CD0-B345-9C5B-4361E73B3815}" type="pres">
      <dgm:prSet presAssocID="{518D52BF-1DDA-465D-9CBC-B4170BA9C8BA}" presName="arrow" presStyleLbl="node1" presStyleIdx="1" presStyleCnt="5">
        <dgm:presLayoutVars>
          <dgm:bulletEnabled val="1"/>
        </dgm:presLayoutVars>
      </dgm:prSet>
      <dgm:spPr/>
    </dgm:pt>
    <dgm:pt modelId="{74454C4C-4E2A-DC42-A205-93B7CD4C7D5E}" type="pres">
      <dgm:prSet presAssocID="{91AD32CF-F067-484A-9D03-BD0C525CD502}" presName="arrow" presStyleLbl="node1" presStyleIdx="2" presStyleCnt="5">
        <dgm:presLayoutVars>
          <dgm:bulletEnabled val="1"/>
        </dgm:presLayoutVars>
      </dgm:prSet>
      <dgm:spPr/>
    </dgm:pt>
    <dgm:pt modelId="{804B43ED-BF5C-EE4F-9D8D-2449392C53CF}" type="pres">
      <dgm:prSet presAssocID="{C6990F56-CEAF-4FCC-981E-9F6723C56308}" presName="arrow" presStyleLbl="node1" presStyleIdx="3" presStyleCnt="5">
        <dgm:presLayoutVars>
          <dgm:bulletEnabled val="1"/>
        </dgm:presLayoutVars>
      </dgm:prSet>
      <dgm:spPr/>
    </dgm:pt>
    <dgm:pt modelId="{023FEBE7-E3FB-154B-9D48-03768991705D}" type="pres">
      <dgm:prSet presAssocID="{8059F2CB-BDC0-4200-9365-AC23F76D52FC}" presName="arrow" presStyleLbl="node1" presStyleIdx="4" presStyleCnt="5">
        <dgm:presLayoutVars>
          <dgm:bulletEnabled val="1"/>
        </dgm:presLayoutVars>
      </dgm:prSet>
      <dgm:spPr/>
    </dgm:pt>
  </dgm:ptLst>
  <dgm:cxnLst>
    <dgm:cxn modelId="{1DD76F08-B4FC-8840-82E8-A6BC45272EF8}" type="presOf" srcId="{518D52BF-1DDA-465D-9CBC-B4170BA9C8BA}" destId="{91775DBB-4CD0-B345-9C5B-4361E73B3815}" srcOrd="0" destOrd="0" presId="urn:microsoft.com/office/officeart/2005/8/layout/arrow5"/>
    <dgm:cxn modelId="{7CB45F0C-F2CD-48E3-9BB5-F2289C680912}" srcId="{67E7F024-A1DE-4E32-A712-551F069FC887}" destId="{8059F2CB-BDC0-4200-9365-AC23F76D52FC}" srcOrd="4" destOrd="0" parTransId="{0D4D5766-9CB8-4F8F-9C57-654DD1FE15CB}" sibTransId="{79E43A8B-1966-486B-8C65-A19DB8DF16A3}"/>
    <dgm:cxn modelId="{92D95A1F-5821-4FE3-A300-B63FE5721B6E}" srcId="{67E7F024-A1DE-4E32-A712-551F069FC887}" destId="{91AD32CF-F067-484A-9D03-BD0C525CD502}" srcOrd="2" destOrd="0" parTransId="{870970E6-CD30-4C32-BA83-EA8D5EFDF1D0}" sibTransId="{BBB0932B-DAFE-4215-80FB-39C41F8DE465}"/>
    <dgm:cxn modelId="{2C530D2C-339A-904F-9022-0C890C049156}" type="presOf" srcId="{91AD32CF-F067-484A-9D03-BD0C525CD502}" destId="{74454C4C-4E2A-DC42-A205-93B7CD4C7D5E}" srcOrd="0" destOrd="0" presId="urn:microsoft.com/office/officeart/2005/8/layout/arrow5"/>
    <dgm:cxn modelId="{0BB30777-4571-CD4C-BEBF-1A698E481B2A}" type="presOf" srcId="{8059F2CB-BDC0-4200-9365-AC23F76D52FC}" destId="{023FEBE7-E3FB-154B-9D48-03768991705D}" srcOrd="0" destOrd="0" presId="urn:microsoft.com/office/officeart/2005/8/layout/arrow5"/>
    <dgm:cxn modelId="{E45A8B77-EC10-4B8C-B4AD-DA3BBC3B846B}" srcId="{67E7F024-A1DE-4E32-A712-551F069FC887}" destId="{518D52BF-1DDA-465D-9CBC-B4170BA9C8BA}" srcOrd="1" destOrd="0" parTransId="{EBB4B315-8129-4768-B3D1-6F8A15395881}" sibTransId="{EB7267F1-D7F1-4749-B441-BDAF157A959A}"/>
    <dgm:cxn modelId="{48F3DA7E-5FF5-4E09-836E-863F065EF57F}" srcId="{67E7F024-A1DE-4E32-A712-551F069FC887}" destId="{C6990F56-CEAF-4FCC-981E-9F6723C56308}" srcOrd="3" destOrd="0" parTransId="{BC7E0D10-4032-4940-955C-31AD174682F3}" sibTransId="{3632B56C-6400-423D-BF09-3821156AF809}"/>
    <dgm:cxn modelId="{66903983-64BE-5E41-AFFB-02C63E87FA7C}" type="presOf" srcId="{67E7F024-A1DE-4E32-A712-551F069FC887}" destId="{8A7FAE9D-7EC5-4445-84FB-7C1947C44443}" srcOrd="0" destOrd="0" presId="urn:microsoft.com/office/officeart/2005/8/layout/arrow5"/>
    <dgm:cxn modelId="{166C4387-CDF5-AC42-85DA-16306104CCF1}" type="presOf" srcId="{C6990F56-CEAF-4FCC-981E-9F6723C56308}" destId="{804B43ED-BF5C-EE4F-9D8D-2449392C53CF}" srcOrd="0" destOrd="0" presId="urn:microsoft.com/office/officeart/2005/8/layout/arrow5"/>
    <dgm:cxn modelId="{292A51B5-C6E7-1142-BD38-9D53B5C12B75}" type="presOf" srcId="{C402E628-03A4-4785-9410-3AD63E8E04DA}" destId="{0738360E-71F1-C849-A094-F91557782AF7}" srcOrd="0" destOrd="0" presId="urn:microsoft.com/office/officeart/2005/8/layout/arrow5"/>
    <dgm:cxn modelId="{304BF8D2-E87E-4539-909E-7AD5D53A5B93}" srcId="{67E7F024-A1DE-4E32-A712-551F069FC887}" destId="{C402E628-03A4-4785-9410-3AD63E8E04DA}" srcOrd="0" destOrd="0" parTransId="{BD44F887-406B-4F22-AD6E-346BD9FF7FE6}" sibTransId="{B3997626-9AA8-4443-B5B5-4143240FF618}"/>
    <dgm:cxn modelId="{21CE446B-C304-EE45-A2DD-E214CEFA36A1}" type="presParOf" srcId="{8A7FAE9D-7EC5-4445-84FB-7C1947C44443}" destId="{0738360E-71F1-C849-A094-F91557782AF7}" srcOrd="0" destOrd="0" presId="urn:microsoft.com/office/officeart/2005/8/layout/arrow5"/>
    <dgm:cxn modelId="{69E960BB-E3B1-AB4B-B86D-200C3DB68DD0}" type="presParOf" srcId="{8A7FAE9D-7EC5-4445-84FB-7C1947C44443}" destId="{91775DBB-4CD0-B345-9C5B-4361E73B3815}" srcOrd="1" destOrd="0" presId="urn:microsoft.com/office/officeart/2005/8/layout/arrow5"/>
    <dgm:cxn modelId="{9687712B-3F94-EB47-8B52-E82E7DD0DC2D}" type="presParOf" srcId="{8A7FAE9D-7EC5-4445-84FB-7C1947C44443}" destId="{74454C4C-4E2A-DC42-A205-93B7CD4C7D5E}" srcOrd="2" destOrd="0" presId="urn:microsoft.com/office/officeart/2005/8/layout/arrow5"/>
    <dgm:cxn modelId="{798FAB3B-1082-D640-9576-394957D9A7A1}" type="presParOf" srcId="{8A7FAE9D-7EC5-4445-84FB-7C1947C44443}" destId="{804B43ED-BF5C-EE4F-9D8D-2449392C53CF}" srcOrd="3" destOrd="0" presId="urn:microsoft.com/office/officeart/2005/8/layout/arrow5"/>
    <dgm:cxn modelId="{C03C012C-C675-904A-8A50-9177E7747866}" type="presParOf" srcId="{8A7FAE9D-7EC5-4445-84FB-7C1947C44443}" destId="{023FEBE7-E3FB-154B-9D48-03768991705D}" srcOrd="4"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E34D0D-368B-4857-935C-A4C7724491F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2E5FAFB-0079-4FD3-BCDF-2467042E91AA}">
      <dgm:prSet/>
      <dgm:spPr/>
      <dgm:t>
        <a:bodyPr/>
        <a:lstStyle/>
        <a:p>
          <a:r>
            <a:rPr lang="en-GB" b="0" i="0"/>
            <a:t>Girls </a:t>
          </a:r>
          <a:endParaRPr lang="en-US"/>
        </a:p>
      </dgm:t>
    </dgm:pt>
    <dgm:pt modelId="{BCBB92F5-C928-4948-8420-240B1B1CFD43}" type="parTrans" cxnId="{1DA3E7D9-EDD8-4734-A3F7-8C92E529D932}">
      <dgm:prSet/>
      <dgm:spPr/>
      <dgm:t>
        <a:bodyPr/>
        <a:lstStyle/>
        <a:p>
          <a:endParaRPr lang="en-US"/>
        </a:p>
      </dgm:t>
    </dgm:pt>
    <dgm:pt modelId="{8265DFB4-8F56-41E4-BAA6-2E443C50A9CA}" type="sibTrans" cxnId="{1DA3E7D9-EDD8-4734-A3F7-8C92E529D932}">
      <dgm:prSet/>
      <dgm:spPr/>
      <dgm:t>
        <a:bodyPr/>
        <a:lstStyle/>
        <a:p>
          <a:endParaRPr lang="en-US"/>
        </a:p>
      </dgm:t>
    </dgm:pt>
    <dgm:pt modelId="{1655EEEB-A5C9-47AF-A77A-BA9AB234AF2E}">
      <dgm:prSet/>
      <dgm:spPr/>
      <dgm:t>
        <a:bodyPr/>
        <a:lstStyle/>
        <a:p>
          <a:r>
            <a:rPr lang="en-GB" b="0" i="0"/>
            <a:t>Racial or ethnic groups classified as a minority.</a:t>
          </a:r>
          <a:endParaRPr lang="en-US"/>
        </a:p>
      </dgm:t>
    </dgm:pt>
    <dgm:pt modelId="{CD23BA38-7CB7-4E51-9F9A-1E2FBC2EF828}" type="parTrans" cxnId="{E7AF94F2-1E7E-4942-A573-A3D0625CE157}">
      <dgm:prSet/>
      <dgm:spPr/>
      <dgm:t>
        <a:bodyPr/>
        <a:lstStyle/>
        <a:p>
          <a:endParaRPr lang="en-US"/>
        </a:p>
      </dgm:t>
    </dgm:pt>
    <dgm:pt modelId="{9CA7E2AA-1FB6-422B-8CCD-11D061BC6105}" type="sibTrans" cxnId="{E7AF94F2-1E7E-4942-A573-A3D0625CE157}">
      <dgm:prSet/>
      <dgm:spPr/>
      <dgm:t>
        <a:bodyPr/>
        <a:lstStyle/>
        <a:p>
          <a:endParaRPr lang="en-US"/>
        </a:p>
      </dgm:t>
    </dgm:pt>
    <dgm:pt modelId="{4ABE7149-7182-4429-9695-F76DB76B6CB0}">
      <dgm:prSet/>
      <dgm:spPr/>
      <dgm:t>
        <a:bodyPr/>
        <a:lstStyle/>
        <a:p>
          <a:r>
            <a:rPr lang="en-GB" b="0" i="0"/>
            <a:t>Children who experience socioeconomic challenges.</a:t>
          </a:r>
          <a:endParaRPr lang="en-US"/>
        </a:p>
      </dgm:t>
    </dgm:pt>
    <dgm:pt modelId="{0DA36901-E474-4992-88DF-49C054EE0F42}" type="parTrans" cxnId="{25C3C6D7-BEAF-467C-B9C6-3CDA7E276676}">
      <dgm:prSet/>
      <dgm:spPr/>
      <dgm:t>
        <a:bodyPr/>
        <a:lstStyle/>
        <a:p>
          <a:endParaRPr lang="en-US"/>
        </a:p>
      </dgm:t>
    </dgm:pt>
    <dgm:pt modelId="{7809CCC7-E55D-4ED6-B2FF-A50F351DFDBA}" type="sibTrans" cxnId="{25C3C6D7-BEAF-467C-B9C6-3CDA7E276676}">
      <dgm:prSet/>
      <dgm:spPr/>
      <dgm:t>
        <a:bodyPr/>
        <a:lstStyle/>
        <a:p>
          <a:endParaRPr lang="en-US"/>
        </a:p>
      </dgm:t>
    </dgm:pt>
    <dgm:pt modelId="{26D90E6F-0DC8-4684-8A80-CD510FF99858}">
      <dgm:prSet/>
      <dgm:spPr/>
      <dgm:t>
        <a:bodyPr/>
        <a:lstStyle/>
        <a:p>
          <a:r>
            <a:rPr lang="en-GB" b="0" i="0"/>
            <a:t>Children of parents or caregivers who experience stress.</a:t>
          </a:r>
          <a:endParaRPr lang="en-US"/>
        </a:p>
      </dgm:t>
    </dgm:pt>
    <dgm:pt modelId="{37E242F6-9E5F-45F0-8494-2AC9730BAC1E}" type="parTrans" cxnId="{EB29AFAD-6FAA-49B1-9D5F-7D5E8FEEEDDC}">
      <dgm:prSet/>
      <dgm:spPr/>
      <dgm:t>
        <a:bodyPr/>
        <a:lstStyle/>
        <a:p>
          <a:endParaRPr lang="en-US"/>
        </a:p>
      </dgm:t>
    </dgm:pt>
    <dgm:pt modelId="{B17B89E6-92DD-4D6B-9E00-C12C3B1A5CEC}" type="sibTrans" cxnId="{EB29AFAD-6FAA-49B1-9D5F-7D5E8FEEEDDC}">
      <dgm:prSet/>
      <dgm:spPr/>
      <dgm:t>
        <a:bodyPr/>
        <a:lstStyle/>
        <a:p>
          <a:endParaRPr lang="en-US"/>
        </a:p>
      </dgm:t>
    </dgm:pt>
    <dgm:pt modelId="{4519DBB7-C80C-4C9F-9BD7-D2CDFECBCDD4}">
      <dgm:prSet/>
      <dgm:spPr/>
      <dgm:t>
        <a:bodyPr/>
        <a:lstStyle/>
        <a:p>
          <a:r>
            <a:rPr lang="en-GB" b="0" i="0"/>
            <a:t>Children who have family members or friends diagnosed with substance use disorder or a mental health condition.</a:t>
          </a:r>
          <a:endParaRPr lang="en-US"/>
        </a:p>
      </dgm:t>
    </dgm:pt>
    <dgm:pt modelId="{01E811C5-9291-41E1-85BB-58FE6514BD40}" type="parTrans" cxnId="{64EA9DD2-A866-44F0-804D-A9A654752EAE}">
      <dgm:prSet/>
      <dgm:spPr/>
      <dgm:t>
        <a:bodyPr/>
        <a:lstStyle/>
        <a:p>
          <a:endParaRPr lang="en-US"/>
        </a:p>
      </dgm:t>
    </dgm:pt>
    <dgm:pt modelId="{42B6ACC3-051C-4196-9FF3-22079798B3EE}" type="sibTrans" cxnId="{64EA9DD2-A866-44F0-804D-A9A654752EAE}">
      <dgm:prSet/>
      <dgm:spPr/>
      <dgm:t>
        <a:bodyPr/>
        <a:lstStyle/>
        <a:p>
          <a:endParaRPr lang="en-US"/>
        </a:p>
      </dgm:t>
    </dgm:pt>
    <dgm:pt modelId="{13FA0584-F91B-E44A-B0FD-57C23997A0BB}" type="pres">
      <dgm:prSet presAssocID="{A4E34D0D-368B-4857-935C-A4C7724491F9}" presName="linear" presStyleCnt="0">
        <dgm:presLayoutVars>
          <dgm:animLvl val="lvl"/>
          <dgm:resizeHandles val="exact"/>
        </dgm:presLayoutVars>
      </dgm:prSet>
      <dgm:spPr/>
    </dgm:pt>
    <dgm:pt modelId="{FEAAD4A1-770A-D244-BFCC-950FB245C525}" type="pres">
      <dgm:prSet presAssocID="{12E5FAFB-0079-4FD3-BCDF-2467042E91AA}" presName="parentText" presStyleLbl="node1" presStyleIdx="0" presStyleCnt="5">
        <dgm:presLayoutVars>
          <dgm:chMax val="0"/>
          <dgm:bulletEnabled val="1"/>
        </dgm:presLayoutVars>
      </dgm:prSet>
      <dgm:spPr/>
    </dgm:pt>
    <dgm:pt modelId="{DA0E4AD5-2663-9A45-BFB5-F4D73436711F}" type="pres">
      <dgm:prSet presAssocID="{8265DFB4-8F56-41E4-BAA6-2E443C50A9CA}" presName="spacer" presStyleCnt="0"/>
      <dgm:spPr/>
    </dgm:pt>
    <dgm:pt modelId="{13B2E1F2-9171-8244-99F8-CAECF6B8DAE7}" type="pres">
      <dgm:prSet presAssocID="{1655EEEB-A5C9-47AF-A77A-BA9AB234AF2E}" presName="parentText" presStyleLbl="node1" presStyleIdx="1" presStyleCnt="5">
        <dgm:presLayoutVars>
          <dgm:chMax val="0"/>
          <dgm:bulletEnabled val="1"/>
        </dgm:presLayoutVars>
      </dgm:prSet>
      <dgm:spPr/>
    </dgm:pt>
    <dgm:pt modelId="{2E6F5466-4419-B445-A6E5-F9335185087B}" type="pres">
      <dgm:prSet presAssocID="{9CA7E2AA-1FB6-422B-8CCD-11D061BC6105}" presName="spacer" presStyleCnt="0"/>
      <dgm:spPr/>
    </dgm:pt>
    <dgm:pt modelId="{4EBC303C-6FD9-EF4C-BBBC-15B8111806B3}" type="pres">
      <dgm:prSet presAssocID="{4ABE7149-7182-4429-9695-F76DB76B6CB0}" presName="parentText" presStyleLbl="node1" presStyleIdx="2" presStyleCnt="5">
        <dgm:presLayoutVars>
          <dgm:chMax val="0"/>
          <dgm:bulletEnabled val="1"/>
        </dgm:presLayoutVars>
      </dgm:prSet>
      <dgm:spPr/>
    </dgm:pt>
    <dgm:pt modelId="{EF9CF88A-784C-D941-B7D2-2AD9A893439D}" type="pres">
      <dgm:prSet presAssocID="{7809CCC7-E55D-4ED6-B2FF-A50F351DFDBA}" presName="spacer" presStyleCnt="0"/>
      <dgm:spPr/>
    </dgm:pt>
    <dgm:pt modelId="{25143FC8-E443-4847-828C-E2E7B2ACDB29}" type="pres">
      <dgm:prSet presAssocID="{26D90E6F-0DC8-4684-8A80-CD510FF99858}" presName="parentText" presStyleLbl="node1" presStyleIdx="3" presStyleCnt="5">
        <dgm:presLayoutVars>
          <dgm:chMax val="0"/>
          <dgm:bulletEnabled val="1"/>
        </dgm:presLayoutVars>
      </dgm:prSet>
      <dgm:spPr/>
    </dgm:pt>
    <dgm:pt modelId="{DBAD9562-8D11-5947-9E9B-B8428E6014DA}" type="pres">
      <dgm:prSet presAssocID="{B17B89E6-92DD-4D6B-9E00-C12C3B1A5CEC}" presName="spacer" presStyleCnt="0"/>
      <dgm:spPr/>
    </dgm:pt>
    <dgm:pt modelId="{7F686593-DB57-1D44-A843-A4B87DD9286F}" type="pres">
      <dgm:prSet presAssocID="{4519DBB7-C80C-4C9F-9BD7-D2CDFECBCDD4}" presName="parentText" presStyleLbl="node1" presStyleIdx="4" presStyleCnt="5">
        <dgm:presLayoutVars>
          <dgm:chMax val="0"/>
          <dgm:bulletEnabled val="1"/>
        </dgm:presLayoutVars>
      </dgm:prSet>
      <dgm:spPr/>
    </dgm:pt>
  </dgm:ptLst>
  <dgm:cxnLst>
    <dgm:cxn modelId="{E3C87A07-C2AA-8A42-B241-09768F9E2A23}" type="presOf" srcId="{4519DBB7-C80C-4C9F-9BD7-D2CDFECBCDD4}" destId="{7F686593-DB57-1D44-A843-A4B87DD9286F}" srcOrd="0" destOrd="0" presId="urn:microsoft.com/office/officeart/2005/8/layout/vList2"/>
    <dgm:cxn modelId="{33387418-2F87-B147-BBCF-E92D4F83D47B}" type="presOf" srcId="{12E5FAFB-0079-4FD3-BCDF-2467042E91AA}" destId="{FEAAD4A1-770A-D244-BFCC-950FB245C525}" srcOrd="0" destOrd="0" presId="urn:microsoft.com/office/officeart/2005/8/layout/vList2"/>
    <dgm:cxn modelId="{8E5BE835-96C9-1046-9056-4731AAC0BDB3}" type="presOf" srcId="{26D90E6F-0DC8-4684-8A80-CD510FF99858}" destId="{25143FC8-E443-4847-828C-E2E7B2ACDB29}" srcOrd="0" destOrd="0" presId="urn:microsoft.com/office/officeart/2005/8/layout/vList2"/>
    <dgm:cxn modelId="{EB29AFAD-6FAA-49B1-9D5F-7D5E8FEEEDDC}" srcId="{A4E34D0D-368B-4857-935C-A4C7724491F9}" destId="{26D90E6F-0DC8-4684-8A80-CD510FF99858}" srcOrd="3" destOrd="0" parTransId="{37E242F6-9E5F-45F0-8494-2AC9730BAC1E}" sibTransId="{B17B89E6-92DD-4D6B-9E00-C12C3B1A5CEC}"/>
    <dgm:cxn modelId="{3867FBBF-C42A-E947-B1C8-2F09E9C7A6A5}" type="presOf" srcId="{1655EEEB-A5C9-47AF-A77A-BA9AB234AF2E}" destId="{13B2E1F2-9171-8244-99F8-CAECF6B8DAE7}" srcOrd="0" destOrd="0" presId="urn:microsoft.com/office/officeart/2005/8/layout/vList2"/>
    <dgm:cxn modelId="{4CD9F8C9-AC39-1B4E-98A0-04725371C4DA}" type="presOf" srcId="{4ABE7149-7182-4429-9695-F76DB76B6CB0}" destId="{4EBC303C-6FD9-EF4C-BBBC-15B8111806B3}" srcOrd="0" destOrd="0" presId="urn:microsoft.com/office/officeart/2005/8/layout/vList2"/>
    <dgm:cxn modelId="{64EA9DD2-A866-44F0-804D-A9A654752EAE}" srcId="{A4E34D0D-368B-4857-935C-A4C7724491F9}" destId="{4519DBB7-C80C-4C9F-9BD7-D2CDFECBCDD4}" srcOrd="4" destOrd="0" parTransId="{01E811C5-9291-41E1-85BB-58FE6514BD40}" sibTransId="{42B6ACC3-051C-4196-9FF3-22079798B3EE}"/>
    <dgm:cxn modelId="{25C3C6D7-BEAF-467C-B9C6-3CDA7E276676}" srcId="{A4E34D0D-368B-4857-935C-A4C7724491F9}" destId="{4ABE7149-7182-4429-9695-F76DB76B6CB0}" srcOrd="2" destOrd="0" parTransId="{0DA36901-E474-4992-88DF-49C054EE0F42}" sibTransId="{7809CCC7-E55D-4ED6-B2FF-A50F351DFDBA}"/>
    <dgm:cxn modelId="{1DA3E7D9-EDD8-4734-A3F7-8C92E529D932}" srcId="{A4E34D0D-368B-4857-935C-A4C7724491F9}" destId="{12E5FAFB-0079-4FD3-BCDF-2467042E91AA}" srcOrd="0" destOrd="0" parTransId="{BCBB92F5-C928-4948-8420-240B1B1CFD43}" sibTransId="{8265DFB4-8F56-41E4-BAA6-2E443C50A9CA}"/>
    <dgm:cxn modelId="{C02372ED-C5BE-E94A-B529-CCF3944D4A1C}" type="presOf" srcId="{A4E34D0D-368B-4857-935C-A4C7724491F9}" destId="{13FA0584-F91B-E44A-B0FD-57C23997A0BB}" srcOrd="0" destOrd="0" presId="urn:microsoft.com/office/officeart/2005/8/layout/vList2"/>
    <dgm:cxn modelId="{E7AF94F2-1E7E-4942-A573-A3D0625CE157}" srcId="{A4E34D0D-368B-4857-935C-A4C7724491F9}" destId="{1655EEEB-A5C9-47AF-A77A-BA9AB234AF2E}" srcOrd="1" destOrd="0" parTransId="{CD23BA38-7CB7-4E51-9F9A-1E2FBC2EF828}" sibTransId="{9CA7E2AA-1FB6-422B-8CCD-11D061BC6105}"/>
    <dgm:cxn modelId="{7C0B4316-D9BD-3E48-84FF-8BCB2CEB40D0}" type="presParOf" srcId="{13FA0584-F91B-E44A-B0FD-57C23997A0BB}" destId="{FEAAD4A1-770A-D244-BFCC-950FB245C525}" srcOrd="0" destOrd="0" presId="urn:microsoft.com/office/officeart/2005/8/layout/vList2"/>
    <dgm:cxn modelId="{956FBC1B-AA51-9943-BFB2-C5A6DBEE8426}" type="presParOf" srcId="{13FA0584-F91B-E44A-B0FD-57C23997A0BB}" destId="{DA0E4AD5-2663-9A45-BFB5-F4D73436711F}" srcOrd="1" destOrd="0" presId="urn:microsoft.com/office/officeart/2005/8/layout/vList2"/>
    <dgm:cxn modelId="{AC42C3B2-35DF-A343-B1BE-829A9A443896}" type="presParOf" srcId="{13FA0584-F91B-E44A-B0FD-57C23997A0BB}" destId="{13B2E1F2-9171-8244-99F8-CAECF6B8DAE7}" srcOrd="2" destOrd="0" presId="urn:microsoft.com/office/officeart/2005/8/layout/vList2"/>
    <dgm:cxn modelId="{0FA5B3CE-130C-694D-843F-C7B4D5C79B18}" type="presParOf" srcId="{13FA0584-F91B-E44A-B0FD-57C23997A0BB}" destId="{2E6F5466-4419-B445-A6E5-F9335185087B}" srcOrd="3" destOrd="0" presId="urn:microsoft.com/office/officeart/2005/8/layout/vList2"/>
    <dgm:cxn modelId="{651616DE-D07D-0A4C-BDB3-EBBCDC73D7DE}" type="presParOf" srcId="{13FA0584-F91B-E44A-B0FD-57C23997A0BB}" destId="{4EBC303C-6FD9-EF4C-BBBC-15B8111806B3}" srcOrd="4" destOrd="0" presId="urn:microsoft.com/office/officeart/2005/8/layout/vList2"/>
    <dgm:cxn modelId="{7F3BBA3A-574B-7B42-A0D9-F0E2C8E701C2}" type="presParOf" srcId="{13FA0584-F91B-E44A-B0FD-57C23997A0BB}" destId="{EF9CF88A-784C-D941-B7D2-2AD9A893439D}" srcOrd="5" destOrd="0" presId="urn:microsoft.com/office/officeart/2005/8/layout/vList2"/>
    <dgm:cxn modelId="{A73D33BB-2E39-B547-95DC-79F4F6B73BFC}" type="presParOf" srcId="{13FA0584-F91B-E44A-B0FD-57C23997A0BB}" destId="{25143FC8-E443-4847-828C-E2E7B2ACDB29}" srcOrd="6" destOrd="0" presId="urn:microsoft.com/office/officeart/2005/8/layout/vList2"/>
    <dgm:cxn modelId="{770942D0-2AE0-6243-BC23-97CF790D9CA1}" type="presParOf" srcId="{13FA0584-F91B-E44A-B0FD-57C23997A0BB}" destId="{DBAD9562-8D11-5947-9E9B-B8428E6014DA}" srcOrd="7" destOrd="0" presId="urn:microsoft.com/office/officeart/2005/8/layout/vList2"/>
    <dgm:cxn modelId="{211D7367-9663-4A44-B360-8F93194B3E5F}" type="presParOf" srcId="{13FA0584-F91B-E44A-B0FD-57C23997A0BB}" destId="{7F686593-DB57-1D44-A843-A4B87DD9286F}"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444DED-A1A7-46E1-B36F-57EEB7FAA099}"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981A1BEE-4802-466F-91B9-9173ED5D9E10}">
      <dgm:prSet custT="1"/>
      <dgm:spPr/>
      <dgm:t>
        <a:bodyPr/>
        <a:lstStyle/>
        <a:p>
          <a:r>
            <a:rPr lang="en-GB" sz="1600" b="1" i="0" dirty="0"/>
            <a:t>Nutrition therapy </a:t>
          </a:r>
          <a:endParaRPr lang="en-US" sz="1600" dirty="0"/>
        </a:p>
      </dgm:t>
    </dgm:pt>
    <dgm:pt modelId="{656E7C4F-6995-4690-B557-C070C70DFC35}" type="parTrans" cxnId="{E29CD7D0-B3B8-4FA7-8C21-E797F2C7B402}">
      <dgm:prSet/>
      <dgm:spPr/>
      <dgm:t>
        <a:bodyPr/>
        <a:lstStyle/>
        <a:p>
          <a:endParaRPr lang="en-US" sz="1600"/>
        </a:p>
      </dgm:t>
    </dgm:pt>
    <dgm:pt modelId="{4BF3646E-AE39-404E-BD63-938DD3CF0093}" type="sibTrans" cxnId="{E29CD7D0-B3B8-4FA7-8C21-E797F2C7B402}">
      <dgm:prSet custT="1"/>
      <dgm:spPr/>
      <dgm:t>
        <a:bodyPr/>
        <a:lstStyle/>
        <a:p>
          <a:endParaRPr lang="en-US" sz="1600"/>
        </a:p>
      </dgm:t>
    </dgm:pt>
    <dgm:pt modelId="{80053D1F-20F3-455D-BF4C-51212099FB40}">
      <dgm:prSet custT="1"/>
      <dgm:spPr/>
      <dgm:t>
        <a:bodyPr/>
        <a:lstStyle/>
        <a:p>
          <a:r>
            <a:rPr lang="en-GB" sz="1600" b="1" i="0" dirty="0"/>
            <a:t>Behavioural Intervention- </a:t>
          </a:r>
          <a:r>
            <a:rPr lang="en-GB" sz="1600" b="0" i="0" dirty="0"/>
            <a:t>parents and their children should be educated on making long-term healthy lifestyle choices and modify behaviours to improve eating habits, increasing physical activity, engaging in group activities and setting realistic weight management systems in place. </a:t>
          </a:r>
          <a:endParaRPr lang="en-US" sz="1600" dirty="0"/>
        </a:p>
      </dgm:t>
    </dgm:pt>
    <dgm:pt modelId="{A6342271-BCA2-479C-A71B-E94701340C86}" type="parTrans" cxnId="{3D6596CC-E08E-40EC-8A7A-98FB0FADB63D}">
      <dgm:prSet/>
      <dgm:spPr/>
      <dgm:t>
        <a:bodyPr/>
        <a:lstStyle/>
        <a:p>
          <a:endParaRPr lang="en-US" sz="1600"/>
        </a:p>
      </dgm:t>
    </dgm:pt>
    <dgm:pt modelId="{B412000E-0B51-418D-84AD-0859B68A4749}" type="sibTrans" cxnId="{3D6596CC-E08E-40EC-8A7A-98FB0FADB63D}">
      <dgm:prSet custT="1"/>
      <dgm:spPr/>
      <dgm:t>
        <a:bodyPr/>
        <a:lstStyle/>
        <a:p>
          <a:endParaRPr lang="en-US" sz="1600"/>
        </a:p>
      </dgm:t>
    </dgm:pt>
    <dgm:pt modelId="{CF27A130-5215-4AFA-B31F-E59BBF42F82E}">
      <dgm:prSet custT="1"/>
      <dgm:spPr/>
      <dgm:t>
        <a:bodyPr/>
        <a:lstStyle/>
        <a:p>
          <a:r>
            <a:rPr lang="en-GB" sz="1600" b="1" i="0"/>
            <a:t>Physical Activity</a:t>
          </a:r>
          <a:endParaRPr lang="en-US" sz="1600"/>
        </a:p>
      </dgm:t>
    </dgm:pt>
    <dgm:pt modelId="{8FE78B95-AA01-443D-8395-AC9C5273CD9B}" type="parTrans" cxnId="{60CC27A1-BEF3-4B91-B112-013DC4801380}">
      <dgm:prSet/>
      <dgm:spPr/>
      <dgm:t>
        <a:bodyPr/>
        <a:lstStyle/>
        <a:p>
          <a:endParaRPr lang="en-US" sz="1600"/>
        </a:p>
      </dgm:t>
    </dgm:pt>
    <dgm:pt modelId="{D70BF4FB-A3A4-4E28-AA28-F2A574A3C7A0}" type="sibTrans" cxnId="{60CC27A1-BEF3-4B91-B112-013DC4801380}">
      <dgm:prSet custT="1"/>
      <dgm:spPr/>
      <dgm:t>
        <a:bodyPr/>
        <a:lstStyle/>
        <a:p>
          <a:endParaRPr lang="en-US" sz="1600"/>
        </a:p>
      </dgm:t>
    </dgm:pt>
    <dgm:pt modelId="{EAB4E95E-B6C8-4F1D-9639-01C581E5663F}">
      <dgm:prSet custT="1"/>
      <dgm:spPr/>
      <dgm:t>
        <a:bodyPr/>
        <a:lstStyle/>
        <a:p>
          <a:r>
            <a:rPr lang="en-GB" sz="1600" b="0" i="0"/>
            <a:t>For children and youth aged 5 to 17:</a:t>
          </a:r>
          <a:endParaRPr lang="en-US" sz="1600"/>
        </a:p>
      </dgm:t>
    </dgm:pt>
    <dgm:pt modelId="{496BE314-F19D-4806-A07B-B3A36D618396}" type="parTrans" cxnId="{CDDE6E0A-D620-4CA7-8E46-B6568C13E480}">
      <dgm:prSet/>
      <dgm:spPr/>
      <dgm:t>
        <a:bodyPr/>
        <a:lstStyle/>
        <a:p>
          <a:endParaRPr lang="en-US" sz="1600"/>
        </a:p>
      </dgm:t>
    </dgm:pt>
    <dgm:pt modelId="{B867ADE2-5626-49F9-80DF-27ACB6E32CA9}" type="sibTrans" cxnId="{CDDE6E0A-D620-4CA7-8E46-B6568C13E480}">
      <dgm:prSet custT="1"/>
      <dgm:spPr/>
      <dgm:t>
        <a:bodyPr/>
        <a:lstStyle/>
        <a:p>
          <a:endParaRPr lang="en-US" sz="1600"/>
        </a:p>
      </dgm:t>
    </dgm:pt>
    <dgm:pt modelId="{887E88C2-6704-45B4-88F9-4A30AD4ED5A6}">
      <dgm:prSet custT="1"/>
      <dgm:spPr/>
      <dgm:t>
        <a:bodyPr/>
        <a:lstStyle/>
        <a:p>
          <a:r>
            <a:rPr lang="en-GB" sz="1600" b="0" i="0" dirty="0"/>
            <a:t>get at least 60 minutes of moderate-to- vigorous physical activity (MVPA) per day, on average.</a:t>
          </a:r>
          <a:endParaRPr lang="en-US" sz="1600" dirty="0"/>
        </a:p>
      </dgm:t>
    </dgm:pt>
    <dgm:pt modelId="{B3F32D59-CC2D-4A41-B5B5-DB05BC46D2A0}" type="parTrans" cxnId="{0520E42F-05DB-48E1-826E-57D062D178FC}">
      <dgm:prSet/>
      <dgm:spPr/>
      <dgm:t>
        <a:bodyPr/>
        <a:lstStyle/>
        <a:p>
          <a:endParaRPr lang="en-US" sz="1600"/>
        </a:p>
      </dgm:t>
    </dgm:pt>
    <dgm:pt modelId="{6C6E16DD-42EB-499D-8D23-16F4FDD433EB}" type="sibTrans" cxnId="{0520E42F-05DB-48E1-826E-57D062D178FC}">
      <dgm:prSet custT="1"/>
      <dgm:spPr/>
      <dgm:t>
        <a:bodyPr/>
        <a:lstStyle/>
        <a:p>
          <a:endParaRPr lang="en-US" sz="1600"/>
        </a:p>
      </dgm:t>
    </dgm:pt>
    <dgm:pt modelId="{DF87F140-3158-40EF-AD5E-2B97BBB18A86}">
      <dgm:prSet custT="1"/>
      <dgm:spPr/>
      <dgm:t>
        <a:bodyPr/>
        <a:lstStyle/>
        <a:p>
          <a:r>
            <a:rPr lang="en-GB" sz="1600" b="0" i="0" dirty="0"/>
            <a:t>get an additional several hours of light physical activity (LPA) through structured and unstructured activities.</a:t>
          </a:r>
          <a:endParaRPr lang="en-US" sz="1600" dirty="0"/>
        </a:p>
      </dgm:t>
    </dgm:pt>
    <dgm:pt modelId="{0EC71C3C-541F-4CC6-AC0A-45428C4BD402}" type="parTrans" cxnId="{DB631A10-409D-438F-B40D-ADEDF645384C}">
      <dgm:prSet/>
      <dgm:spPr/>
      <dgm:t>
        <a:bodyPr/>
        <a:lstStyle/>
        <a:p>
          <a:endParaRPr lang="en-US" sz="1600"/>
        </a:p>
      </dgm:t>
    </dgm:pt>
    <dgm:pt modelId="{5E564E7F-244C-4AD7-947A-CA4194858402}" type="sibTrans" cxnId="{DB631A10-409D-438F-B40D-ADEDF645384C}">
      <dgm:prSet/>
      <dgm:spPr/>
      <dgm:t>
        <a:bodyPr/>
        <a:lstStyle/>
        <a:p>
          <a:endParaRPr lang="en-US" sz="1600"/>
        </a:p>
      </dgm:t>
    </dgm:pt>
    <dgm:pt modelId="{6915F802-368F-4BBA-BF75-688A7BFBE261}" type="pres">
      <dgm:prSet presAssocID="{AC444DED-A1A7-46E1-B36F-57EEB7FAA099}" presName="Name0" presStyleCnt="0">
        <dgm:presLayoutVars>
          <dgm:dir/>
          <dgm:resizeHandles val="exact"/>
        </dgm:presLayoutVars>
      </dgm:prSet>
      <dgm:spPr/>
    </dgm:pt>
    <dgm:pt modelId="{5B9AC861-561D-4232-BFD0-33797E08825B}" type="pres">
      <dgm:prSet presAssocID="{981A1BEE-4802-466F-91B9-9173ED5D9E10}" presName="node" presStyleLbl="node1" presStyleIdx="0" presStyleCnt="6" custScaleX="142562">
        <dgm:presLayoutVars>
          <dgm:bulletEnabled val="1"/>
        </dgm:presLayoutVars>
      </dgm:prSet>
      <dgm:spPr/>
    </dgm:pt>
    <dgm:pt modelId="{13060CFD-AB77-412C-A022-F356511A0C95}" type="pres">
      <dgm:prSet presAssocID="{4BF3646E-AE39-404E-BD63-938DD3CF0093}" presName="sibTrans" presStyleLbl="sibTrans1D1" presStyleIdx="0" presStyleCnt="5"/>
      <dgm:spPr/>
    </dgm:pt>
    <dgm:pt modelId="{F4B2366B-C320-47F8-8663-77163B7CE8E2}" type="pres">
      <dgm:prSet presAssocID="{4BF3646E-AE39-404E-BD63-938DD3CF0093}" presName="connectorText" presStyleLbl="sibTrans1D1" presStyleIdx="0" presStyleCnt="5"/>
      <dgm:spPr/>
    </dgm:pt>
    <dgm:pt modelId="{18BFBE90-4FBB-46CB-9992-E2AEF56A0F28}" type="pres">
      <dgm:prSet presAssocID="{80053D1F-20F3-455D-BF4C-51212099FB40}" presName="node" presStyleLbl="node1" presStyleIdx="1" presStyleCnt="6" custScaleX="176449" custScaleY="164471">
        <dgm:presLayoutVars>
          <dgm:bulletEnabled val="1"/>
        </dgm:presLayoutVars>
      </dgm:prSet>
      <dgm:spPr/>
    </dgm:pt>
    <dgm:pt modelId="{94D0591C-39CD-4DDE-92D2-283950731A72}" type="pres">
      <dgm:prSet presAssocID="{B412000E-0B51-418D-84AD-0859B68A4749}" presName="sibTrans" presStyleLbl="sibTrans1D1" presStyleIdx="1" presStyleCnt="5"/>
      <dgm:spPr/>
    </dgm:pt>
    <dgm:pt modelId="{14D0E95B-B7B5-49AA-A743-31769E7F6B48}" type="pres">
      <dgm:prSet presAssocID="{B412000E-0B51-418D-84AD-0859B68A4749}" presName="connectorText" presStyleLbl="sibTrans1D1" presStyleIdx="1" presStyleCnt="5"/>
      <dgm:spPr/>
    </dgm:pt>
    <dgm:pt modelId="{0FA52C7C-F6B2-46FC-950F-FDC41C6C6D9B}" type="pres">
      <dgm:prSet presAssocID="{CF27A130-5215-4AFA-B31F-E59BBF42F82E}" presName="node" presStyleLbl="node1" presStyleIdx="2" presStyleCnt="6" custScaleX="142562">
        <dgm:presLayoutVars>
          <dgm:bulletEnabled val="1"/>
        </dgm:presLayoutVars>
      </dgm:prSet>
      <dgm:spPr/>
    </dgm:pt>
    <dgm:pt modelId="{9FD88A54-C778-4B42-A8D1-745DB1C2896F}" type="pres">
      <dgm:prSet presAssocID="{D70BF4FB-A3A4-4E28-AA28-F2A574A3C7A0}" presName="sibTrans" presStyleLbl="sibTrans1D1" presStyleIdx="2" presStyleCnt="5"/>
      <dgm:spPr/>
    </dgm:pt>
    <dgm:pt modelId="{BD9520C1-D58F-4AA4-8795-8ADB3A73F333}" type="pres">
      <dgm:prSet presAssocID="{D70BF4FB-A3A4-4E28-AA28-F2A574A3C7A0}" presName="connectorText" presStyleLbl="sibTrans1D1" presStyleIdx="2" presStyleCnt="5"/>
      <dgm:spPr/>
    </dgm:pt>
    <dgm:pt modelId="{CD07E496-E0D4-46E5-BE9B-CB08E1715539}" type="pres">
      <dgm:prSet presAssocID="{EAB4E95E-B6C8-4F1D-9639-01C581E5663F}" presName="node" presStyleLbl="node1" presStyleIdx="3" presStyleCnt="6" custScaleX="142562">
        <dgm:presLayoutVars>
          <dgm:bulletEnabled val="1"/>
        </dgm:presLayoutVars>
      </dgm:prSet>
      <dgm:spPr/>
    </dgm:pt>
    <dgm:pt modelId="{B294775A-76DD-47A1-820E-3E4E7E77BBFA}" type="pres">
      <dgm:prSet presAssocID="{B867ADE2-5626-49F9-80DF-27ACB6E32CA9}" presName="sibTrans" presStyleLbl="sibTrans1D1" presStyleIdx="3" presStyleCnt="5"/>
      <dgm:spPr/>
    </dgm:pt>
    <dgm:pt modelId="{B8183799-140F-4BB5-8015-9CDFADD44C14}" type="pres">
      <dgm:prSet presAssocID="{B867ADE2-5626-49F9-80DF-27ACB6E32CA9}" presName="connectorText" presStyleLbl="sibTrans1D1" presStyleIdx="3" presStyleCnt="5"/>
      <dgm:spPr/>
    </dgm:pt>
    <dgm:pt modelId="{7C7A1EC7-BCF5-4751-BDFB-C168E768B103}" type="pres">
      <dgm:prSet presAssocID="{887E88C2-6704-45B4-88F9-4A30AD4ED5A6}" presName="node" presStyleLbl="node1" presStyleIdx="4" presStyleCnt="6" custScaleX="142562">
        <dgm:presLayoutVars>
          <dgm:bulletEnabled val="1"/>
        </dgm:presLayoutVars>
      </dgm:prSet>
      <dgm:spPr/>
    </dgm:pt>
    <dgm:pt modelId="{73A54B7E-6A5C-4289-A814-EE8B2B8DFB87}" type="pres">
      <dgm:prSet presAssocID="{6C6E16DD-42EB-499D-8D23-16F4FDD433EB}" presName="sibTrans" presStyleLbl="sibTrans1D1" presStyleIdx="4" presStyleCnt="5"/>
      <dgm:spPr/>
    </dgm:pt>
    <dgm:pt modelId="{28CAE102-3FC5-4177-A2B6-2A9612AE1AA6}" type="pres">
      <dgm:prSet presAssocID="{6C6E16DD-42EB-499D-8D23-16F4FDD433EB}" presName="connectorText" presStyleLbl="sibTrans1D1" presStyleIdx="4" presStyleCnt="5"/>
      <dgm:spPr/>
    </dgm:pt>
    <dgm:pt modelId="{871776DF-B94B-4180-8610-685F160AA186}" type="pres">
      <dgm:prSet presAssocID="{DF87F140-3158-40EF-AD5E-2B97BBB18A86}" presName="node" presStyleLbl="node1" presStyleIdx="5" presStyleCnt="6" custScaleX="131782">
        <dgm:presLayoutVars>
          <dgm:bulletEnabled val="1"/>
        </dgm:presLayoutVars>
      </dgm:prSet>
      <dgm:spPr/>
    </dgm:pt>
  </dgm:ptLst>
  <dgm:cxnLst>
    <dgm:cxn modelId="{CDDE6E0A-D620-4CA7-8E46-B6568C13E480}" srcId="{AC444DED-A1A7-46E1-B36F-57EEB7FAA099}" destId="{EAB4E95E-B6C8-4F1D-9639-01C581E5663F}" srcOrd="3" destOrd="0" parTransId="{496BE314-F19D-4806-A07B-B3A36D618396}" sibTransId="{B867ADE2-5626-49F9-80DF-27ACB6E32CA9}"/>
    <dgm:cxn modelId="{DB631A10-409D-438F-B40D-ADEDF645384C}" srcId="{AC444DED-A1A7-46E1-B36F-57EEB7FAA099}" destId="{DF87F140-3158-40EF-AD5E-2B97BBB18A86}" srcOrd="5" destOrd="0" parTransId="{0EC71C3C-541F-4CC6-AC0A-45428C4BD402}" sibTransId="{5E564E7F-244C-4AD7-947A-CA4194858402}"/>
    <dgm:cxn modelId="{BC00DA10-FB1C-4325-87B2-B979FAFFF492}" type="presOf" srcId="{6C6E16DD-42EB-499D-8D23-16F4FDD433EB}" destId="{73A54B7E-6A5C-4289-A814-EE8B2B8DFB87}" srcOrd="0" destOrd="0" presId="urn:microsoft.com/office/officeart/2016/7/layout/RepeatingBendingProcessNew"/>
    <dgm:cxn modelId="{EF8AA02C-93EF-4F1F-9727-A07CC8A1F79F}" type="presOf" srcId="{B867ADE2-5626-49F9-80DF-27ACB6E32CA9}" destId="{B294775A-76DD-47A1-820E-3E4E7E77BBFA}" srcOrd="0" destOrd="0" presId="urn:microsoft.com/office/officeart/2016/7/layout/RepeatingBendingProcessNew"/>
    <dgm:cxn modelId="{0520E42F-05DB-48E1-826E-57D062D178FC}" srcId="{AC444DED-A1A7-46E1-B36F-57EEB7FAA099}" destId="{887E88C2-6704-45B4-88F9-4A30AD4ED5A6}" srcOrd="4" destOrd="0" parTransId="{B3F32D59-CC2D-4A41-B5B5-DB05BC46D2A0}" sibTransId="{6C6E16DD-42EB-499D-8D23-16F4FDD433EB}"/>
    <dgm:cxn modelId="{04278935-7D8E-4EEE-9219-086928573418}" type="presOf" srcId="{4BF3646E-AE39-404E-BD63-938DD3CF0093}" destId="{13060CFD-AB77-412C-A022-F356511A0C95}" srcOrd="0" destOrd="0" presId="urn:microsoft.com/office/officeart/2016/7/layout/RepeatingBendingProcessNew"/>
    <dgm:cxn modelId="{086F6E3F-7D1E-4A94-815C-F1B05FDFD3AA}" type="presOf" srcId="{AC444DED-A1A7-46E1-B36F-57EEB7FAA099}" destId="{6915F802-368F-4BBA-BF75-688A7BFBE261}" srcOrd="0" destOrd="0" presId="urn:microsoft.com/office/officeart/2016/7/layout/RepeatingBendingProcessNew"/>
    <dgm:cxn modelId="{EDE85446-B708-4AB4-A0F9-74FB8DCC653B}" type="presOf" srcId="{4BF3646E-AE39-404E-BD63-938DD3CF0093}" destId="{F4B2366B-C320-47F8-8663-77163B7CE8E2}" srcOrd="1" destOrd="0" presId="urn:microsoft.com/office/officeart/2016/7/layout/RepeatingBendingProcessNew"/>
    <dgm:cxn modelId="{E93AF065-09C0-4388-8736-9BA21E3CADD0}" type="presOf" srcId="{B412000E-0B51-418D-84AD-0859B68A4749}" destId="{94D0591C-39CD-4DDE-92D2-283950731A72}" srcOrd="0" destOrd="0" presId="urn:microsoft.com/office/officeart/2016/7/layout/RepeatingBendingProcessNew"/>
    <dgm:cxn modelId="{EC846E6C-752C-43B9-B4CF-2B73DCC5D545}" type="presOf" srcId="{887E88C2-6704-45B4-88F9-4A30AD4ED5A6}" destId="{7C7A1EC7-BCF5-4751-BDFB-C168E768B103}" srcOrd="0" destOrd="0" presId="urn:microsoft.com/office/officeart/2016/7/layout/RepeatingBendingProcessNew"/>
    <dgm:cxn modelId="{26B8D56E-B722-4648-8C62-BBB1F7E90968}" type="presOf" srcId="{981A1BEE-4802-466F-91B9-9173ED5D9E10}" destId="{5B9AC861-561D-4232-BFD0-33797E08825B}" srcOrd="0" destOrd="0" presId="urn:microsoft.com/office/officeart/2016/7/layout/RepeatingBendingProcessNew"/>
    <dgm:cxn modelId="{6C4B6483-1DF3-473C-B904-7A474C1D1BBF}" type="presOf" srcId="{6C6E16DD-42EB-499D-8D23-16F4FDD433EB}" destId="{28CAE102-3FC5-4177-A2B6-2A9612AE1AA6}" srcOrd="1" destOrd="0" presId="urn:microsoft.com/office/officeart/2016/7/layout/RepeatingBendingProcessNew"/>
    <dgm:cxn modelId="{60CC27A1-BEF3-4B91-B112-013DC4801380}" srcId="{AC444DED-A1A7-46E1-B36F-57EEB7FAA099}" destId="{CF27A130-5215-4AFA-B31F-E59BBF42F82E}" srcOrd="2" destOrd="0" parTransId="{8FE78B95-AA01-443D-8395-AC9C5273CD9B}" sibTransId="{D70BF4FB-A3A4-4E28-AA28-F2A574A3C7A0}"/>
    <dgm:cxn modelId="{9F9F33A6-B5AA-4EB6-AA94-75CC04231C48}" type="presOf" srcId="{EAB4E95E-B6C8-4F1D-9639-01C581E5663F}" destId="{CD07E496-E0D4-46E5-BE9B-CB08E1715539}" srcOrd="0" destOrd="0" presId="urn:microsoft.com/office/officeart/2016/7/layout/RepeatingBendingProcessNew"/>
    <dgm:cxn modelId="{F05514B6-EE67-4D1F-9640-FFE3F9EBE94D}" type="presOf" srcId="{D70BF4FB-A3A4-4E28-AA28-F2A574A3C7A0}" destId="{BD9520C1-D58F-4AA4-8795-8ADB3A73F333}" srcOrd="1" destOrd="0" presId="urn:microsoft.com/office/officeart/2016/7/layout/RepeatingBendingProcessNew"/>
    <dgm:cxn modelId="{3D6596CC-E08E-40EC-8A7A-98FB0FADB63D}" srcId="{AC444DED-A1A7-46E1-B36F-57EEB7FAA099}" destId="{80053D1F-20F3-455D-BF4C-51212099FB40}" srcOrd="1" destOrd="0" parTransId="{A6342271-BCA2-479C-A71B-E94701340C86}" sibTransId="{B412000E-0B51-418D-84AD-0859B68A4749}"/>
    <dgm:cxn modelId="{87D8AECF-E53E-4DC5-9445-850D280EF1ED}" type="presOf" srcId="{B412000E-0B51-418D-84AD-0859B68A4749}" destId="{14D0E95B-B7B5-49AA-A743-31769E7F6B48}" srcOrd="1" destOrd="0" presId="urn:microsoft.com/office/officeart/2016/7/layout/RepeatingBendingProcessNew"/>
    <dgm:cxn modelId="{E29CD7D0-B3B8-4FA7-8C21-E797F2C7B402}" srcId="{AC444DED-A1A7-46E1-B36F-57EEB7FAA099}" destId="{981A1BEE-4802-466F-91B9-9173ED5D9E10}" srcOrd="0" destOrd="0" parTransId="{656E7C4F-6995-4690-B557-C070C70DFC35}" sibTransId="{4BF3646E-AE39-404E-BD63-938DD3CF0093}"/>
    <dgm:cxn modelId="{71FB7DD8-A402-42C8-B4DF-E8362CDC73F2}" type="presOf" srcId="{80053D1F-20F3-455D-BF4C-51212099FB40}" destId="{18BFBE90-4FBB-46CB-9992-E2AEF56A0F28}" srcOrd="0" destOrd="0" presId="urn:microsoft.com/office/officeart/2016/7/layout/RepeatingBendingProcessNew"/>
    <dgm:cxn modelId="{38E3B7D9-2FEB-4CA6-A559-98031B5D6C2B}" type="presOf" srcId="{B867ADE2-5626-49F9-80DF-27ACB6E32CA9}" destId="{B8183799-140F-4BB5-8015-9CDFADD44C14}" srcOrd="1" destOrd="0" presId="urn:microsoft.com/office/officeart/2016/7/layout/RepeatingBendingProcessNew"/>
    <dgm:cxn modelId="{2CD525E4-8B23-43C5-AEAD-9B36884F5FFD}" type="presOf" srcId="{DF87F140-3158-40EF-AD5E-2B97BBB18A86}" destId="{871776DF-B94B-4180-8610-685F160AA186}" srcOrd="0" destOrd="0" presId="urn:microsoft.com/office/officeart/2016/7/layout/RepeatingBendingProcessNew"/>
    <dgm:cxn modelId="{38B690F3-5842-4617-9076-CF21E2204342}" type="presOf" srcId="{D70BF4FB-A3A4-4E28-AA28-F2A574A3C7A0}" destId="{9FD88A54-C778-4B42-A8D1-745DB1C2896F}" srcOrd="0" destOrd="0" presId="urn:microsoft.com/office/officeart/2016/7/layout/RepeatingBendingProcessNew"/>
    <dgm:cxn modelId="{1C9CB1FD-38BF-41DC-8D8D-B52A7A13D0BF}" type="presOf" srcId="{CF27A130-5215-4AFA-B31F-E59BBF42F82E}" destId="{0FA52C7C-F6B2-46FC-950F-FDC41C6C6D9B}" srcOrd="0" destOrd="0" presId="urn:microsoft.com/office/officeart/2016/7/layout/RepeatingBendingProcessNew"/>
    <dgm:cxn modelId="{B8B7F32E-AE77-4876-81CD-607CB9DA9884}" type="presParOf" srcId="{6915F802-368F-4BBA-BF75-688A7BFBE261}" destId="{5B9AC861-561D-4232-BFD0-33797E08825B}" srcOrd="0" destOrd="0" presId="urn:microsoft.com/office/officeart/2016/7/layout/RepeatingBendingProcessNew"/>
    <dgm:cxn modelId="{D5FA60AB-570F-483D-A86B-608DFD9C8164}" type="presParOf" srcId="{6915F802-368F-4BBA-BF75-688A7BFBE261}" destId="{13060CFD-AB77-412C-A022-F356511A0C95}" srcOrd="1" destOrd="0" presId="urn:microsoft.com/office/officeart/2016/7/layout/RepeatingBendingProcessNew"/>
    <dgm:cxn modelId="{A0AF48A3-3836-4A59-8545-9117E7B30E8C}" type="presParOf" srcId="{13060CFD-AB77-412C-A022-F356511A0C95}" destId="{F4B2366B-C320-47F8-8663-77163B7CE8E2}" srcOrd="0" destOrd="0" presId="urn:microsoft.com/office/officeart/2016/7/layout/RepeatingBendingProcessNew"/>
    <dgm:cxn modelId="{571C746A-D4C6-4116-8717-6A61FF1615E2}" type="presParOf" srcId="{6915F802-368F-4BBA-BF75-688A7BFBE261}" destId="{18BFBE90-4FBB-46CB-9992-E2AEF56A0F28}" srcOrd="2" destOrd="0" presId="urn:microsoft.com/office/officeart/2016/7/layout/RepeatingBendingProcessNew"/>
    <dgm:cxn modelId="{8AEED68E-26AF-4482-AE7E-7604BCF09CAF}" type="presParOf" srcId="{6915F802-368F-4BBA-BF75-688A7BFBE261}" destId="{94D0591C-39CD-4DDE-92D2-283950731A72}" srcOrd="3" destOrd="0" presId="urn:microsoft.com/office/officeart/2016/7/layout/RepeatingBendingProcessNew"/>
    <dgm:cxn modelId="{FDDFA682-276A-4FFE-9AFC-1B7C23798A2C}" type="presParOf" srcId="{94D0591C-39CD-4DDE-92D2-283950731A72}" destId="{14D0E95B-B7B5-49AA-A743-31769E7F6B48}" srcOrd="0" destOrd="0" presId="urn:microsoft.com/office/officeart/2016/7/layout/RepeatingBendingProcessNew"/>
    <dgm:cxn modelId="{F39EC308-D834-4C1D-835B-A3DAD3907882}" type="presParOf" srcId="{6915F802-368F-4BBA-BF75-688A7BFBE261}" destId="{0FA52C7C-F6B2-46FC-950F-FDC41C6C6D9B}" srcOrd="4" destOrd="0" presId="urn:microsoft.com/office/officeart/2016/7/layout/RepeatingBendingProcessNew"/>
    <dgm:cxn modelId="{7DD50350-4D6E-453A-98BB-115CC3DB3EA6}" type="presParOf" srcId="{6915F802-368F-4BBA-BF75-688A7BFBE261}" destId="{9FD88A54-C778-4B42-A8D1-745DB1C2896F}" srcOrd="5" destOrd="0" presId="urn:microsoft.com/office/officeart/2016/7/layout/RepeatingBendingProcessNew"/>
    <dgm:cxn modelId="{244292E0-4230-4BDD-877D-510A21E2A9AE}" type="presParOf" srcId="{9FD88A54-C778-4B42-A8D1-745DB1C2896F}" destId="{BD9520C1-D58F-4AA4-8795-8ADB3A73F333}" srcOrd="0" destOrd="0" presId="urn:microsoft.com/office/officeart/2016/7/layout/RepeatingBendingProcessNew"/>
    <dgm:cxn modelId="{49D7C036-20C8-4D8B-97DB-2579E96919E2}" type="presParOf" srcId="{6915F802-368F-4BBA-BF75-688A7BFBE261}" destId="{CD07E496-E0D4-46E5-BE9B-CB08E1715539}" srcOrd="6" destOrd="0" presId="urn:microsoft.com/office/officeart/2016/7/layout/RepeatingBendingProcessNew"/>
    <dgm:cxn modelId="{6E4BE756-6601-4F6C-BAAE-108C3E55ACBC}" type="presParOf" srcId="{6915F802-368F-4BBA-BF75-688A7BFBE261}" destId="{B294775A-76DD-47A1-820E-3E4E7E77BBFA}" srcOrd="7" destOrd="0" presId="urn:microsoft.com/office/officeart/2016/7/layout/RepeatingBendingProcessNew"/>
    <dgm:cxn modelId="{94F1BE0F-76D5-4AD4-ADE5-D699A412FE99}" type="presParOf" srcId="{B294775A-76DD-47A1-820E-3E4E7E77BBFA}" destId="{B8183799-140F-4BB5-8015-9CDFADD44C14}" srcOrd="0" destOrd="0" presId="urn:microsoft.com/office/officeart/2016/7/layout/RepeatingBendingProcessNew"/>
    <dgm:cxn modelId="{68126D42-B7E5-4EBE-8E6C-AE176401408B}" type="presParOf" srcId="{6915F802-368F-4BBA-BF75-688A7BFBE261}" destId="{7C7A1EC7-BCF5-4751-BDFB-C168E768B103}" srcOrd="8" destOrd="0" presId="urn:microsoft.com/office/officeart/2016/7/layout/RepeatingBendingProcessNew"/>
    <dgm:cxn modelId="{6197AA66-0953-4A78-B209-EE9F47FD334D}" type="presParOf" srcId="{6915F802-368F-4BBA-BF75-688A7BFBE261}" destId="{73A54B7E-6A5C-4289-A814-EE8B2B8DFB87}" srcOrd="9" destOrd="0" presId="urn:microsoft.com/office/officeart/2016/7/layout/RepeatingBendingProcessNew"/>
    <dgm:cxn modelId="{896BFAB7-C59C-4C27-A8A4-4989862CA1EC}" type="presParOf" srcId="{73A54B7E-6A5C-4289-A814-EE8B2B8DFB87}" destId="{28CAE102-3FC5-4177-A2B6-2A9612AE1AA6}" srcOrd="0" destOrd="0" presId="urn:microsoft.com/office/officeart/2016/7/layout/RepeatingBendingProcessNew"/>
    <dgm:cxn modelId="{E5D32F09-26B7-4C86-9A30-8CBEF512B40C}" type="presParOf" srcId="{6915F802-368F-4BBA-BF75-688A7BFBE261}" destId="{871776DF-B94B-4180-8610-685F160AA186}"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5E2D5C-11DB-42A2-BB69-054FC129B69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A7A0383-2BAE-4BE6-848A-CEC31DE5A8B1}">
      <dgm:prSet/>
      <dgm:spPr/>
      <dgm:t>
        <a:bodyPr/>
        <a:lstStyle/>
        <a:p>
          <a:r>
            <a:rPr lang="en-GB"/>
            <a:t>BMI ≥</a:t>
          </a:r>
          <a:r>
            <a:rPr lang="en-GB" b="1"/>
            <a:t>120% of the 95th percentile for age</a:t>
          </a:r>
          <a:r>
            <a:rPr lang="en-GB"/>
            <a:t> </a:t>
          </a:r>
          <a:endParaRPr lang="en-US"/>
        </a:p>
      </dgm:t>
    </dgm:pt>
    <dgm:pt modelId="{397D02F6-08D6-487E-8CE9-CCEB210FF938}" type="parTrans" cxnId="{A6842883-A147-4913-AF1C-B35BBA7F3718}">
      <dgm:prSet/>
      <dgm:spPr/>
      <dgm:t>
        <a:bodyPr/>
        <a:lstStyle/>
        <a:p>
          <a:endParaRPr lang="en-US"/>
        </a:p>
      </dgm:t>
    </dgm:pt>
    <dgm:pt modelId="{EAD5573E-8036-4E2E-8C7A-5386772E084F}" type="sibTrans" cxnId="{A6842883-A147-4913-AF1C-B35BBA7F3718}">
      <dgm:prSet/>
      <dgm:spPr/>
      <dgm:t>
        <a:bodyPr/>
        <a:lstStyle/>
        <a:p>
          <a:endParaRPr lang="en-US"/>
        </a:p>
      </dgm:t>
    </dgm:pt>
    <dgm:pt modelId="{E1411BD9-EB20-4C84-904E-95D9D81E2565}">
      <dgm:prSet/>
      <dgm:spPr/>
      <dgm:t>
        <a:bodyPr/>
        <a:lstStyle/>
        <a:p>
          <a:r>
            <a:rPr lang="en-GB"/>
            <a:t>BMI ≥</a:t>
          </a:r>
          <a:r>
            <a:rPr lang="en-GB" b="1"/>
            <a:t>35</a:t>
          </a:r>
          <a:r>
            <a:rPr lang="en-GB"/>
            <a:t> (whichever lower) </a:t>
          </a:r>
          <a:endParaRPr lang="en-US"/>
        </a:p>
      </dgm:t>
    </dgm:pt>
    <dgm:pt modelId="{3B924F02-F262-4307-9154-0F19A06FE472}" type="parTrans" cxnId="{5D40C118-177A-49B7-99C8-F75AADB39F37}">
      <dgm:prSet/>
      <dgm:spPr/>
      <dgm:t>
        <a:bodyPr/>
        <a:lstStyle/>
        <a:p>
          <a:endParaRPr lang="en-US"/>
        </a:p>
      </dgm:t>
    </dgm:pt>
    <dgm:pt modelId="{82C4818D-E580-464B-BE0B-C778A476D4C8}" type="sibTrans" cxnId="{5D40C118-177A-49B7-99C8-F75AADB39F37}">
      <dgm:prSet/>
      <dgm:spPr/>
      <dgm:t>
        <a:bodyPr/>
        <a:lstStyle/>
        <a:p>
          <a:endParaRPr lang="en-US"/>
        </a:p>
      </dgm:t>
    </dgm:pt>
    <dgm:pt modelId="{D6B5B4ED-F954-4CD3-ACF6-1EF810803463}">
      <dgm:prSet/>
      <dgm:spPr/>
      <dgm:t>
        <a:bodyPr/>
        <a:lstStyle/>
        <a:p>
          <a:r>
            <a:rPr lang="en-GB" b="1"/>
            <a:t>plus</a:t>
          </a:r>
          <a:r>
            <a:rPr lang="en-GB"/>
            <a:t> a clinically significant obesity comorbidity </a:t>
          </a:r>
          <a:r>
            <a:rPr lang="en-GB" b="1"/>
            <a:t>or</a:t>
          </a:r>
          <a:endParaRPr lang="en-US"/>
        </a:p>
      </dgm:t>
    </dgm:pt>
    <dgm:pt modelId="{0DB96E7B-44C1-4DD1-AC52-8FC68F018687}" type="parTrans" cxnId="{9CE3EF36-583A-43B6-9E25-C8A46B50CE84}">
      <dgm:prSet/>
      <dgm:spPr/>
      <dgm:t>
        <a:bodyPr/>
        <a:lstStyle/>
        <a:p>
          <a:endParaRPr lang="en-US"/>
        </a:p>
      </dgm:t>
    </dgm:pt>
    <dgm:pt modelId="{03B3320E-1B76-41A3-972E-D5C873FC1A12}" type="sibTrans" cxnId="{9CE3EF36-583A-43B6-9E25-C8A46B50CE84}">
      <dgm:prSet/>
      <dgm:spPr/>
      <dgm:t>
        <a:bodyPr/>
        <a:lstStyle/>
        <a:p>
          <a:endParaRPr lang="en-US"/>
        </a:p>
      </dgm:t>
    </dgm:pt>
    <dgm:pt modelId="{8066C2A5-5852-4649-B378-C59610D1A2E3}">
      <dgm:prSet/>
      <dgm:spPr/>
      <dgm:t>
        <a:bodyPr/>
        <a:lstStyle/>
        <a:p>
          <a:r>
            <a:rPr lang="en-GB"/>
            <a:t>BMI ≥</a:t>
          </a:r>
          <a:r>
            <a:rPr lang="en-GB" b="1"/>
            <a:t>140% of the 95th percentile for age</a:t>
          </a:r>
          <a:r>
            <a:rPr lang="en-GB"/>
            <a:t> </a:t>
          </a:r>
          <a:endParaRPr lang="en-US"/>
        </a:p>
      </dgm:t>
    </dgm:pt>
    <dgm:pt modelId="{420FB523-38DC-4A00-AC8A-C0AC5FC35AEF}" type="parTrans" cxnId="{81033C6C-30B6-484F-8DC2-73926D67E36A}">
      <dgm:prSet/>
      <dgm:spPr/>
      <dgm:t>
        <a:bodyPr/>
        <a:lstStyle/>
        <a:p>
          <a:endParaRPr lang="en-US"/>
        </a:p>
      </dgm:t>
    </dgm:pt>
    <dgm:pt modelId="{8C6F8729-783A-417A-A6A2-D17BCFCC7441}" type="sibTrans" cxnId="{81033C6C-30B6-484F-8DC2-73926D67E36A}">
      <dgm:prSet/>
      <dgm:spPr/>
      <dgm:t>
        <a:bodyPr/>
        <a:lstStyle/>
        <a:p>
          <a:endParaRPr lang="en-US"/>
        </a:p>
      </dgm:t>
    </dgm:pt>
    <dgm:pt modelId="{9493FC3F-D7AD-4E9E-9D18-4BE5065D1135}">
      <dgm:prSet/>
      <dgm:spPr/>
      <dgm:t>
        <a:bodyPr/>
        <a:lstStyle/>
        <a:p>
          <a:r>
            <a:rPr lang="en-GB"/>
            <a:t>BMI ≥</a:t>
          </a:r>
          <a:r>
            <a:rPr lang="en-GB" b="1"/>
            <a:t>40</a:t>
          </a:r>
          <a:r>
            <a:rPr lang="en-GB"/>
            <a:t> (whichever lower), with or without comorbidity.</a:t>
          </a:r>
          <a:endParaRPr lang="en-US"/>
        </a:p>
      </dgm:t>
    </dgm:pt>
    <dgm:pt modelId="{2723BDC3-4A0B-4F54-A050-0A8FA76A7C75}" type="parTrans" cxnId="{38F30AA2-6690-4D78-928E-AA9BA441CAFD}">
      <dgm:prSet/>
      <dgm:spPr/>
      <dgm:t>
        <a:bodyPr/>
        <a:lstStyle/>
        <a:p>
          <a:endParaRPr lang="en-US"/>
        </a:p>
      </dgm:t>
    </dgm:pt>
    <dgm:pt modelId="{E38D3DDD-DECE-4C5B-8BF2-A890A8061924}" type="sibTrans" cxnId="{38F30AA2-6690-4D78-928E-AA9BA441CAFD}">
      <dgm:prSet/>
      <dgm:spPr/>
      <dgm:t>
        <a:bodyPr/>
        <a:lstStyle/>
        <a:p>
          <a:endParaRPr lang="en-US"/>
        </a:p>
      </dgm:t>
    </dgm:pt>
    <dgm:pt modelId="{D9F76951-1708-1A4B-8D7E-813A7B780C48}" type="pres">
      <dgm:prSet presAssocID="{625E2D5C-11DB-42A2-BB69-054FC129B697}" presName="diagram" presStyleCnt="0">
        <dgm:presLayoutVars>
          <dgm:dir/>
          <dgm:resizeHandles val="exact"/>
        </dgm:presLayoutVars>
      </dgm:prSet>
      <dgm:spPr/>
    </dgm:pt>
    <dgm:pt modelId="{30097354-FF19-DE4C-AAE1-364166B3D1B8}" type="pres">
      <dgm:prSet presAssocID="{7A7A0383-2BAE-4BE6-848A-CEC31DE5A8B1}" presName="node" presStyleLbl="node1" presStyleIdx="0" presStyleCnt="5">
        <dgm:presLayoutVars>
          <dgm:bulletEnabled val="1"/>
        </dgm:presLayoutVars>
      </dgm:prSet>
      <dgm:spPr/>
    </dgm:pt>
    <dgm:pt modelId="{C1D367D1-FCB2-AE42-A418-49443A8E9BC9}" type="pres">
      <dgm:prSet presAssocID="{EAD5573E-8036-4E2E-8C7A-5386772E084F}" presName="sibTrans" presStyleCnt="0"/>
      <dgm:spPr/>
    </dgm:pt>
    <dgm:pt modelId="{27BC2372-8738-DD44-964C-57502DDCC649}" type="pres">
      <dgm:prSet presAssocID="{E1411BD9-EB20-4C84-904E-95D9D81E2565}" presName="node" presStyleLbl="node1" presStyleIdx="1" presStyleCnt="5">
        <dgm:presLayoutVars>
          <dgm:bulletEnabled val="1"/>
        </dgm:presLayoutVars>
      </dgm:prSet>
      <dgm:spPr/>
    </dgm:pt>
    <dgm:pt modelId="{8CCE49DF-23CE-3340-8715-10C0854B755E}" type="pres">
      <dgm:prSet presAssocID="{82C4818D-E580-464B-BE0B-C778A476D4C8}" presName="sibTrans" presStyleCnt="0"/>
      <dgm:spPr/>
    </dgm:pt>
    <dgm:pt modelId="{BC456658-A714-804C-98D8-75FC73E3E82E}" type="pres">
      <dgm:prSet presAssocID="{D6B5B4ED-F954-4CD3-ACF6-1EF810803463}" presName="node" presStyleLbl="node1" presStyleIdx="2" presStyleCnt="5">
        <dgm:presLayoutVars>
          <dgm:bulletEnabled val="1"/>
        </dgm:presLayoutVars>
      </dgm:prSet>
      <dgm:spPr/>
    </dgm:pt>
    <dgm:pt modelId="{C0A33B9A-FE6A-5441-8BF9-DD1007E056E0}" type="pres">
      <dgm:prSet presAssocID="{03B3320E-1B76-41A3-972E-D5C873FC1A12}" presName="sibTrans" presStyleCnt="0"/>
      <dgm:spPr/>
    </dgm:pt>
    <dgm:pt modelId="{F33097C1-1A2C-B342-8817-3CD32EA51FCC}" type="pres">
      <dgm:prSet presAssocID="{8066C2A5-5852-4649-B378-C59610D1A2E3}" presName="node" presStyleLbl="node1" presStyleIdx="3" presStyleCnt="5">
        <dgm:presLayoutVars>
          <dgm:bulletEnabled val="1"/>
        </dgm:presLayoutVars>
      </dgm:prSet>
      <dgm:spPr/>
    </dgm:pt>
    <dgm:pt modelId="{609C02E2-52E0-9E48-AA5E-8CDFD3899BEE}" type="pres">
      <dgm:prSet presAssocID="{8C6F8729-783A-417A-A6A2-D17BCFCC7441}" presName="sibTrans" presStyleCnt="0"/>
      <dgm:spPr/>
    </dgm:pt>
    <dgm:pt modelId="{E014AE7C-3F2D-D140-A6C6-668F32573AE7}" type="pres">
      <dgm:prSet presAssocID="{9493FC3F-D7AD-4E9E-9D18-4BE5065D1135}" presName="node" presStyleLbl="node1" presStyleIdx="4" presStyleCnt="5">
        <dgm:presLayoutVars>
          <dgm:bulletEnabled val="1"/>
        </dgm:presLayoutVars>
      </dgm:prSet>
      <dgm:spPr/>
    </dgm:pt>
  </dgm:ptLst>
  <dgm:cxnLst>
    <dgm:cxn modelId="{5D40C118-177A-49B7-99C8-F75AADB39F37}" srcId="{625E2D5C-11DB-42A2-BB69-054FC129B697}" destId="{E1411BD9-EB20-4C84-904E-95D9D81E2565}" srcOrd="1" destOrd="0" parTransId="{3B924F02-F262-4307-9154-0F19A06FE472}" sibTransId="{82C4818D-E580-464B-BE0B-C778A476D4C8}"/>
    <dgm:cxn modelId="{CC854920-597A-C041-8C77-A5DFBEC13CD9}" type="presOf" srcId="{E1411BD9-EB20-4C84-904E-95D9D81E2565}" destId="{27BC2372-8738-DD44-964C-57502DDCC649}" srcOrd="0" destOrd="0" presId="urn:microsoft.com/office/officeart/2005/8/layout/default"/>
    <dgm:cxn modelId="{0F47C434-41ED-7948-A8BC-A6C40DB01A8C}" type="presOf" srcId="{9493FC3F-D7AD-4E9E-9D18-4BE5065D1135}" destId="{E014AE7C-3F2D-D140-A6C6-668F32573AE7}" srcOrd="0" destOrd="0" presId="urn:microsoft.com/office/officeart/2005/8/layout/default"/>
    <dgm:cxn modelId="{9CE3EF36-583A-43B6-9E25-C8A46B50CE84}" srcId="{625E2D5C-11DB-42A2-BB69-054FC129B697}" destId="{D6B5B4ED-F954-4CD3-ACF6-1EF810803463}" srcOrd="2" destOrd="0" parTransId="{0DB96E7B-44C1-4DD1-AC52-8FC68F018687}" sibTransId="{03B3320E-1B76-41A3-972E-D5C873FC1A12}"/>
    <dgm:cxn modelId="{505ED245-3676-674F-A60E-0A3AF127DE6D}" type="presOf" srcId="{D6B5B4ED-F954-4CD3-ACF6-1EF810803463}" destId="{BC456658-A714-804C-98D8-75FC73E3E82E}" srcOrd="0" destOrd="0" presId="urn:microsoft.com/office/officeart/2005/8/layout/default"/>
    <dgm:cxn modelId="{BCBE145B-63C1-7D41-B040-68089228E54E}" type="presOf" srcId="{625E2D5C-11DB-42A2-BB69-054FC129B697}" destId="{D9F76951-1708-1A4B-8D7E-813A7B780C48}" srcOrd="0" destOrd="0" presId="urn:microsoft.com/office/officeart/2005/8/layout/default"/>
    <dgm:cxn modelId="{81033C6C-30B6-484F-8DC2-73926D67E36A}" srcId="{625E2D5C-11DB-42A2-BB69-054FC129B697}" destId="{8066C2A5-5852-4649-B378-C59610D1A2E3}" srcOrd="3" destOrd="0" parTransId="{420FB523-38DC-4A00-AC8A-C0AC5FC35AEF}" sibTransId="{8C6F8729-783A-417A-A6A2-D17BCFCC7441}"/>
    <dgm:cxn modelId="{A6842883-A147-4913-AF1C-B35BBA7F3718}" srcId="{625E2D5C-11DB-42A2-BB69-054FC129B697}" destId="{7A7A0383-2BAE-4BE6-848A-CEC31DE5A8B1}" srcOrd="0" destOrd="0" parTransId="{397D02F6-08D6-487E-8CE9-CCEB210FF938}" sibTransId="{EAD5573E-8036-4E2E-8C7A-5386772E084F}"/>
    <dgm:cxn modelId="{38F30AA2-6690-4D78-928E-AA9BA441CAFD}" srcId="{625E2D5C-11DB-42A2-BB69-054FC129B697}" destId="{9493FC3F-D7AD-4E9E-9D18-4BE5065D1135}" srcOrd="4" destOrd="0" parTransId="{2723BDC3-4A0B-4F54-A050-0A8FA76A7C75}" sibTransId="{E38D3DDD-DECE-4C5B-8BF2-A890A8061924}"/>
    <dgm:cxn modelId="{9D6EF2B0-16B5-8045-B0EA-9A5C74C16B14}" type="presOf" srcId="{8066C2A5-5852-4649-B378-C59610D1A2E3}" destId="{F33097C1-1A2C-B342-8817-3CD32EA51FCC}" srcOrd="0" destOrd="0" presId="urn:microsoft.com/office/officeart/2005/8/layout/default"/>
    <dgm:cxn modelId="{20EC75BF-39CE-8940-AF96-800657B55E15}" type="presOf" srcId="{7A7A0383-2BAE-4BE6-848A-CEC31DE5A8B1}" destId="{30097354-FF19-DE4C-AAE1-364166B3D1B8}" srcOrd="0" destOrd="0" presId="urn:microsoft.com/office/officeart/2005/8/layout/default"/>
    <dgm:cxn modelId="{6BD48DBF-BC2B-DD43-B072-8223C8D84A36}" type="presParOf" srcId="{D9F76951-1708-1A4B-8D7E-813A7B780C48}" destId="{30097354-FF19-DE4C-AAE1-364166B3D1B8}" srcOrd="0" destOrd="0" presId="urn:microsoft.com/office/officeart/2005/8/layout/default"/>
    <dgm:cxn modelId="{6390B6CA-6953-EC4C-A785-C9F769FAED3E}" type="presParOf" srcId="{D9F76951-1708-1A4B-8D7E-813A7B780C48}" destId="{C1D367D1-FCB2-AE42-A418-49443A8E9BC9}" srcOrd="1" destOrd="0" presId="urn:microsoft.com/office/officeart/2005/8/layout/default"/>
    <dgm:cxn modelId="{AB62F9D0-BD4E-AA4E-B6AC-2AA5921031AA}" type="presParOf" srcId="{D9F76951-1708-1A4B-8D7E-813A7B780C48}" destId="{27BC2372-8738-DD44-964C-57502DDCC649}" srcOrd="2" destOrd="0" presId="urn:microsoft.com/office/officeart/2005/8/layout/default"/>
    <dgm:cxn modelId="{9B2F67B1-CCD8-664A-97EE-7B70D95ECD68}" type="presParOf" srcId="{D9F76951-1708-1A4B-8D7E-813A7B780C48}" destId="{8CCE49DF-23CE-3340-8715-10C0854B755E}" srcOrd="3" destOrd="0" presId="urn:microsoft.com/office/officeart/2005/8/layout/default"/>
    <dgm:cxn modelId="{CB8FB4F0-0471-354C-B296-1443FF7202EB}" type="presParOf" srcId="{D9F76951-1708-1A4B-8D7E-813A7B780C48}" destId="{BC456658-A714-804C-98D8-75FC73E3E82E}" srcOrd="4" destOrd="0" presId="urn:microsoft.com/office/officeart/2005/8/layout/default"/>
    <dgm:cxn modelId="{6C2F6B9F-B135-F640-9914-7F9C9FBBC694}" type="presParOf" srcId="{D9F76951-1708-1A4B-8D7E-813A7B780C48}" destId="{C0A33B9A-FE6A-5441-8BF9-DD1007E056E0}" srcOrd="5" destOrd="0" presId="urn:microsoft.com/office/officeart/2005/8/layout/default"/>
    <dgm:cxn modelId="{5D9F6FD5-77C5-DF47-BBFF-CE4CED5B234A}" type="presParOf" srcId="{D9F76951-1708-1A4B-8D7E-813A7B780C48}" destId="{F33097C1-1A2C-B342-8817-3CD32EA51FCC}" srcOrd="6" destOrd="0" presId="urn:microsoft.com/office/officeart/2005/8/layout/default"/>
    <dgm:cxn modelId="{3388EDDD-9AE3-C74F-AB72-691845C32DF8}" type="presParOf" srcId="{D9F76951-1708-1A4B-8D7E-813A7B780C48}" destId="{609C02E2-52E0-9E48-AA5E-8CDFD3899BEE}" srcOrd="7" destOrd="0" presId="urn:microsoft.com/office/officeart/2005/8/layout/default"/>
    <dgm:cxn modelId="{C8AAF728-0716-2D43-9031-B84E59D3DB57}" type="presParOf" srcId="{D9F76951-1708-1A4B-8D7E-813A7B780C48}" destId="{E014AE7C-3F2D-D140-A6C6-668F32573AE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180456-BFE4-4128-88D4-D65A36E2FB6B}" type="doc">
      <dgm:prSet loTypeId="urn:microsoft.com/office/officeart/2005/8/layout/default" loCatId="list" qsTypeId="urn:microsoft.com/office/officeart/2005/8/quickstyle/simple5" qsCatId="simple" csTypeId="urn:microsoft.com/office/officeart/2005/8/colors/colorful5" csCatId="colorful"/>
      <dgm:spPr/>
      <dgm:t>
        <a:bodyPr/>
        <a:lstStyle/>
        <a:p>
          <a:endParaRPr lang="en-US"/>
        </a:p>
      </dgm:t>
    </dgm:pt>
    <dgm:pt modelId="{F8B3763F-C3DF-4DE9-B2AA-B124C5BF3661}">
      <dgm:prSet/>
      <dgm:spPr/>
      <dgm:t>
        <a:bodyPr/>
        <a:lstStyle/>
        <a:p>
          <a:r>
            <a:rPr lang="en-MT" b="1"/>
            <a:t>continue medical management</a:t>
          </a:r>
          <a:r>
            <a:rPr lang="en-MT"/>
            <a:t> with ongoing monitoring.</a:t>
          </a:r>
          <a:endParaRPr lang="en-US"/>
        </a:p>
      </dgm:t>
    </dgm:pt>
    <dgm:pt modelId="{2278C943-9189-44F4-A782-20844FA6F496}" type="parTrans" cxnId="{4A3035F3-2BF0-40C6-8B3B-21D67BFB11BB}">
      <dgm:prSet/>
      <dgm:spPr/>
      <dgm:t>
        <a:bodyPr/>
        <a:lstStyle/>
        <a:p>
          <a:endParaRPr lang="en-US"/>
        </a:p>
      </dgm:t>
    </dgm:pt>
    <dgm:pt modelId="{F38BCFD3-821E-4983-930A-604639CA150E}" type="sibTrans" cxnId="{4A3035F3-2BF0-40C6-8B3B-21D67BFB11BB}">
      <dgm:prSet/>
      <dgm:spPr/>
      <dgm:t>
        <a:bodyPr/>
        <a:lstStyle/>
        <a:p>
          <a:endParaRPr lang="en-US"/>
        </a:p>
      </dgm:t>
    </dgm:pt>
    <dgm:pt modelId="{40CC7876-E318-4A16-A919-A81DE9C24014}">
      <dgm:prSet/>
      <dgm:spPr/>
      <dgm:t>
        <a:bodyPr/>
        <a:lstStyle/>
        <a:p>
          <a:r>
            <a:rPr lang="en-MT"/>
            <a:t>If persistent hyperglycemia and limited weight loss despite maximal pharmacotherapy → consider </a:t>
          </a:r>
          <a:r>
            <a:rPr lang="en-MT" b="1"/>
            <a:t>ESG</a:t>
          </a:r>
          <a:r>
            <a:rPr lang="en-MT"/>
            <a:t> as a minimally invasive bridge, or </a:t>
          </a:r>
          <a:r>
            <a:rPr lang="en-MT" b="1"/>
            <a:t>MBS</a:t>
          </a:r>
          <a:r>
            <a:rPr lang="en-MT"/>
            <a:t> if complications progress </a:t>
          </a:r>
          <a:endParaRPr lang="en-US"/>
        </a:p>
      </dgm:t>
    </dgm:pt>
    <dgm:pt modelId="{72473F1C-6E97-466F-B2BB-A88EB0AAD3AD}" type="parTrans" cxnId="{6479C668-A54A-49C4-8980-CCF4F2BBFA68}">
      <dgm:prSet/>
      <dgm:spPr/>
      <dgm:t>
        <a:bodyPr/>
        <a:lstStyle/>
        <a:p>
          <a:endParaRPr lang="en-US"/>
        </a:p>
      </dgm:t>
    </dgm:pt>
    <dgm:pt modelId="{2E71A55A-972D-45AE-A64E-A9E186E7141F}" type="sibTrans" cxnId="{6479C668-A54A-49C4-8980-CCF4F2BBFA68}">
      <dgm:prSet/>
      <dgm:spPr/>
      <dgm:t>
        <a:bodyPr/>
        <a:lstStyle/>
        <a:p>
          <a:endParaRPr lang="en-US"/>
        </a:p>
      </dgm:t>
    </dgm:pt>
    <dgm:pt modelId="{77A5E82C-4C1A-4471-8D66-894B54BF89C3}">
      <dgm:prSet/>
      <dgm:spPr/>
      <dgm:t>
        <a:bodyPr/>
        <a:lstStyle/>
        <a:p>
          <a:r>
            <a:rPr lang="en-MT"/>
            <a:t>Apply escalation triggers :</a:t>
          </a:r>
          <a:endParaRPr lang="en-US"/>
        </a:p>
      </dgm:t>
    </dgm:pt>
    <dgm:pt modelId="{195C39CA-6B6D-4703-9FB6-F8397AA1405C}" type="parTrans" cxnId="{F54931E8-02CA-4C8E-B365-448080D048E1}">
      <dgm:prSet/>
      <dgm:spPr/>
      <dgm:t>
        <a:bodyPr/>
        <a:lstStyle/>
        <a:p>
          <a:endParaRPr lang="en-US"/>
        </a:p>
      </dgm:t>
    </dgm:pt>
    <dgm:pt modelId="{A0C56CB6-2CD7-47FF-A0DE-31CA809320B7}" type="sibTrans" cxnId="{F54931E8-02CA-4C8E-B365-448080D048E1}">
      <dgm:prSet/>
      <dgm:spPr/>
      <dgm:t>
        <a:bodyPr/>
        <a:lstStyle/>
        <a:p>
          <a:endParaRPr lang="en-US"/>
        </a:p>
      </dgm:t>
    </dgm:pt>
    <dgm:pt modelId="{A67438F4-E46D-44A5-BF06-B76B00394ACF}">
      <dgm:prSet/>
      <dgm:spPr/>
      <dgm:t>
        <a:bodyPr/>
        <a:lstStyle/>
        <a:p>
          <a:r>
            <a:rPr lang="en-MT"/>
            <a:t>plateau ±2 kg ≥8 weeks; </a:t>
          </a:r>
          <a:endParaRPr lang="en-US"/>
        </a:p>
      </dgm:t>
    </dgm:pt>
    <dgm:pt modelId="{D947912C-AF8A-4906-AB23-D2D048749593}" type="parTrans" cxnId="{748C0F69-EA6C-45E2-8185-840FA0C763D3}">
      <dgm:prSet/>
      <dgm:spPr/>
      <dgm:t>
        <a:bodyPr/>
        <a:lstStyle/>
        <a:p>
          <a:endParaRPr lang="en-US"/>
        </a:p>
      </dgm:t>
    </dgm:pt>
    <dgm:pt modelId="{68800F07-0A31-4FA8-9828-40A0F8FA885A}" type="sibTrans" cxnId="{748C0F69-EA6C-45E2-8185-840FA0C763D3}">
      <dgm:prSet/>
      <dgm:spPr/>
      <dgm:t>
        <a:bodyPr/>
        <a:lstStyle/>
        <a:p>
          <a:endParaRPr lang="en-US"/>
        </a:p>
      </dgm:t>
    </dgm:pt>
    <dgm:pt modelId="{F9884C9F-424D-4B40-AC15-1C4CD821216D}">
      <dgm:prSet/>
      <dgm:spPr/>
      <dgm:t>
        <a:bodyPr/>
        <a:lstStyle/>
        <a:p>
          <a:r>
            <a:rPr lang="en-MT"/>
            <a:t>&lt;10% loss at 6 months or &lt;15% at 12 months; </a:t>
          </a:r>
          <a:endParaRPr lang="en-US"/>
        </a:p>
      </dgm:t>
    </dgm:pt>
    <dgm:pt modelId="{F0E3EA62-A1A4-4971-8B20-24C681232CC6}" type="parTrans" cxnId="{EEBECA19-3BDB-4BD7-908E-82B39775E77B}">
      <dgm:prSet/>
      <dgm:spPr/>
      <dgm:t>
        <a:bodyPr/>
        <a:lstStyle/>
        <a:p>
          <a:endParaRPr lang="en-US"/>
        </a:p>
      </dgm:t>
    </dgm:pt>
    <dgm:pt modelId="{F0D21512-B82B-42A1-AEF7-1D585C389F8B}" type="sibTrans" cxnId="{EEBECA19-3BDB-4BD7-908E-82B39775E77B}">
      <dgm:prSet/>
      <dgm:spPr/>
      <dgm:t>
        <a:bodyPr/>
        <a:lstStyle/>
        <a:p>
          <a:endParaRPr lang="en-US"/>
        </a:p>
      </dgm:t>
    </dgm:pt>
    <dgm:pt modelId="{306E6760-01B6-43BD-904F-6137E01802F3}">
      <dgm:prSet/>
      <dgm:spPr/>
      <dgm:t>
        <a:bodyPr/>
        <a:lstStyle/>
        <a:p>
          <a:r>
            <a:rPr lang="en-MT"/>
            <a:t>advanced complications such as HbA1c &gt;9%, HTN &gt;160/100 on ≥3 meds, AHI &gt;30, established CVD</a:t>
          </a:r>
          <a:endParaRPr lang="en-US"/>
        </a:p>
      </dgm:t>
    </dgm:pt>
    <dgm:pt modelId="{25A40EC0-2685-4013-8817-9CB671A9EFFA}" type="parTrans" cxnId="{A55A1FB4-91B2-4F0C-849B-E36D6898757B}">
      <dgm:prSet/>
      <dgm:spPr/>
      <dgm:t>
        <a:bodyPr/>
        <a:lstStyle/>
        <a:p>
          <a:endParaRPr lang="en-US"/>
        </a:p>
      </dgm:t>
    </dgm:pt>
    <dgm:pt modelId="{FA41A1BF-3FC7-4D69-9DCE-B1CC4562C4A6}" type="sibTrans" cxnId="{A55A1FB4-91B2-4F0C-849B-E36D6898757B}">
      <dgm:prSet/>
      <dgm:spPr/>
      <dgm:t>
        <a:bodyPr/>
        <a:lstStyle/>
        <a:p>
          <a:endParaRPr lang="en-US"/>
        </a:p>
      </dgm:t>
    </dgm:pt>
    <dgm:pt modelId="{AE7D6590-47F9-3E4D-BA89-7475F9142402}" type="pres">
      <dgm:prSet presAssocID="{15180456-BFE4-4128-88D4-D65A36E2FB6B}" presName="diagram" presStyleCnt="0">
        <dgm:presLayoutVars>
          <dgm:dir/>
          <dgm:resizeHandles val="exact"/>
        </dgm:presLayoutVars>
      </dgm:prSet>
      <dgm:spPr/>
    </dgm:pt>
    <dgm:pt modelId="{568E3DED-DA4A-4A42-9584-7F91E1401B85}" type="pres">
      <dgm:prSet presAssocID="{F8B3763F-C3DF-4DE9-B2AA-B124C5BF3661}" presName="node" presStyleLbl="node1" presStyleIdx="0" presStyleCnt="6">
        <dgm:presLayoutVars>
          <dgm:bulletEnabled val="1"/>
        </dgm:presLayoutVars>
      </dgm:prSet>
      <dgm:spPr/>
    </dgm:pt>
    <dgm:pt modelId="{497BC96B-CD80-6448-927B-3FBE5B80792F}" type="pres">
      <dgm:prSet presAssocID="{F38BCFD3-821E-4983-930A-604639CA150E}" presName="sibTrans" presStyleCnt="0"/>
      <dgm:spPr/>
    </dgm:pt>
    <dgm:pt modelId="{EF8AC63A-045A-4C48-8B52-252CDF2FB9A0}" type="pres">
      <dgm:prSet presAssocID="{40CC7876-E318-4A16-A919-A81DE9C24014}" presName="node" presStyleLbl="node1" presStyleIdx="1" presStyleCnt="6">
        <dgm:presLayoutVars>
          <dgm:bulletEnabled val="1"/>
        </dgm:presLayoutVars>
      </dgm:prSet>
      <dgm:spPr/>
    </dgm:pt>
    <dgm:pt modelId="{9DEA818F-B61F-5142-9463-DD250BBAED13}" type="pres">
      <dgm:prSet presAssocID="{2E71A55A-972D-45AE-A64E-A9E186E7141F}" presName="sibTrans" presStyleCnt="0"/>
      <dgm:spPr/>
    </dgm:pt>
    <dgm:pt modelId="{D5F88AD0-E27D-4C41-9A72-4436CBA42FF0}" type="pres">
      <dgm:prSet presAssocID="{77A5E82C-4C1A-4471-8D66-894B54BF89C3}" presName="node" presStyleLbl="node1" presStyleIdx="2" presStyleCnt="6">
        <dgm:presLayoutVars>
          <dgm:bulletEnabled val="1"/>
        </dgm:presLayoutVars>
      </dgm:prSet>
      <dgm:spPr/>
    </dgm:pt>
    <dgm:pt modelId="{114DF889-80A4-5C4C-862A-F1AD3AE07218}" type="pres">
      <dgm:prSet presAssocID="{A0C56CB6-2CD7-47FF-A0DE-31CA809320B7}" presName="sibTrans" presStyleCnt="0"/>
      <dgm:spPr/>
    </dgm:pt>
    <dgm:pt modelId="{D32B029D-3EF9-6849-B390-AF68210B4443}" type="pres">
      <dgm:prSet presAssocID="{A67438F4-E46D-44A5-BF06-B76B00394ACF}" presName="node" presStyleLbl="node1" presStyleIdx="3" presStyleCnt="6">
        <dgm:presLayoutVars>
          <dgm:bulletEnabled val="1"/>
        </dgm:presLayoutVars>
      </dgm:prSet>
      <dgm:spPr/>
    </dgm:pt>
    <dgm:pt modelId="{F5E00733-A203-044D-A12E-A23B7C7ADF91}" type="pres">
      <dgm:prSet presAssocID="{68800F07-0A31-4FA8-9828-40A0F8FA885A}" presName="sibTrans" presStyleCnt="0"/>
      <dgm:spPr/>
    </dgm:pt>
    <dgm:pt modelId="{217EA83D-5D7F-B648-922E-2D5FB561D112}" type="pres">
      <dgm:prSet presAssocID="{F9884C9F-424D-4B40-AC15-1C4CD821216D}" presName="node" presStyleLbl="node1" presStyleIdx="4" presStyleCnt="6">
        <dgm:presLayoutVars>
          <dgm:bulletEnabled val="1"/>
        </dgm:presLayoutVars>
      </dgm:prSet>
      <dgm:spPr/>
    </dgm:pt>
    <dgm:pt modelId="{87E08578-C47C-304B-BD22-6E4ED314569F}" type="pres">
      <dgm:prSet presAssocID="{F0D21512-B82B-42A1-AEF7-1D585C389F8B}" presName="sibTrans" presStyleCnt="0"/>
      <dgm:spPr/>
    </dgm:pt>
    <dgm:pt modelId="{504A84C0-1FAC-C54B-BCC0-59A928AB0998}" type="pres">
      <dgm:prSet presAssocID="{306E6760-01B6-43BD-904F-6137E01802F3}" presName="node" presStyleLbl="node1" presStyleIdx="5" presStyleCnt="6">
        <dgm:presLayoutVars>
          <dgm:bulletEnabled val="1"/>
        </dgm:presLayoutVars>
      </dgm:prSet>
      <dgm:spPr/>
    </dgm:pt>
  </dgm:ptLst>
  <dgm:cxnLst>
    <dgm:cxn modelId="{D3F46F08-A47E-2E44-A510-4D363CA1B99D}" type="presOf" srcId="{15180456-BFE4-4128-88D4-D65A36E2FB6B}" destId="{AE7D6590-47F9-3E4D-BA89-7475F9142402}" srcOrd="0" destOrd="0" presId="urn:microsoft.com/office/officeart/2005/8/layout/default"/>
    <dgm:cxn modelId="{C8746617-A8EE-494D-9339-BD0D3CD37D98}" type="presOf" srcId="{F9884C9F-424D-4B40-AC15-1C4CD821216D}" destId="{217EA83D-5D7F-B648-922E-2D5FB561D112}" srcOrd="0" destOrd="0" presId="urn:microsoft.com/office/officeart/2005/8/layout/default"/>
    <dgm:cxn modelId="{EEBECA19-3BDB-4BD7-908E-82B39775E77B}" srcId="{15180456-BFE4-4128-88D4-D65A36E2FB6B}" destId="{F9884C9F-424D-4B40-AC15-1C4CD821216D}" srcOrd="4" destOrd="0" parTransId="{F0E3EA62-A1A4-4971-8B20-24C681232CC6}" sibTransId="{F0D21512-B82B-42A1-AEF7-1D585C389F8B}"/>
    <dgm:cxn modelId="{A6DB6C1B-3A36-8043-A5B7-71BE2D9B5D29}" type="presOf" srcId="{A67438F4-E46D-44A5-BF06-B76B00394ACF}" destId="{D32B029D-3EF9-6849-B390-AF68210B4443}" srcOrd="0" destOrd="0" presId="urn:microsoft.com/office/officeart/2005/8/layout/default"/>
    <dgm:cxn modelId="{3311734C-6A8D-4843-BA40-05A97B9FE4DE}" type="presOf" srcId="{306E6760-01B6-43BD-904F-6137E01802F3}" destId="{504A84C0-1FAC-C54B-BCC0-59A928AB0998}" srcOrd="0" destOrd="0" presId="urn:microsoft.com/office/officeart/2005/8/layout/default"/>
    <dgm:cxn modelId="{6479C668-A54A-49C4-8980-CCF4F2BBFA68}" srcId="{15180456-BFE4-4128-88D4-D65A36E2FB6B}" destId="{40CC7876-E318-4A16-A919-A81DE9C24014}" srcOrd="1" destOrd="0" parTransId="{72473F1C-6E97-466F-B2BB-A88EB0AAD3AD}" sibTransId="{2E71A55A-972D-45AE-A64E-A9E186E7141F}"/>
    <dgm:cxn modelId="{748C0F69-EA6C-45E2-8185-840FA0C763D3}" srcId="{15180456-BFE4-4128-88D4-D65A36E2FB6B}" destId="{A67438F4-E46D-44A5-BF06-B76B00394ACF}" srcOrd="3" destOrd="0" parTransId="{D947912C-AF8A-4906-AB23-D2D048749593}" sibTransId="{68800F07-0A31-4FA8-9828-40A0F8FA885A}"/>
    <dgm:cxn modelId="{89315E94-0D95-CB4C-8C5E-88F51C23D11D}" type="presOf" srcId="{F8B3763F-C3DF-4DE9-B2AA-B124C5BF3661}" destId="{568E3DED-DA4A-4A42-9584-7F91E1401B85}" srcOrd="0" destOrd="0" presId="urn:microsoft.com/office/officeart/2005/8/layout/default"/>
    <dgm:cxn modelId="{A55A1FB4-91B2-4F0C-849B-E36D6898757B}" srcId="{15180456-BFE4-4128-88D4-D65A36E2FB6B}" destId="{306E6760-01B6-43BD-904F-6137E01802F3}" srcOrd="5" destOrd="0" parTransId="{25A40EC0-2685-4013-8817-9CB671A9EFFA}" sibTransId="{FA41A1BF-3FC7-4D69-9DCE-B1CC4562C4A6}"/>
    <dgm:cxn modelId="{F54931E8-02CA-4C8E-B365-448080D048E1}" srcId="{15180456-BFE4-4128-88D4-D65A36E2FB6B}" destId="{77A5E82C-4C1A-4471-8D66-894B54BF89C3}" srcOrd="2" destOrd="0" parTransId="{195C39CA-6B6D-4703-9FB6-F8397AA1405C}" sibTransId="{A0C56CB6-2CD7-47FF-A0DE-31CA809320B7}"/>
    <dgm:cxn modelId="{CE4FE3EC-B24E-1B4B-BA2B-DFE3C673D64C}" type="presOf" srcId="{77A5E82C-4C1A-4471-8D66-894B54BF89C3}" destId="{D5F88AD0-E27D-4C41-9A72-4436CBA42FF0}" srcOrd="0" destOrd="0" presId="urn:microsoft.com/office/officeart/2005/8/layout/default"/>
    <dgm:cxn modelId="{4A3035F3-2BF0-40C6-8B3B-21D67BFB11BB}" srcId="{15180456-BFE4-4128-88D4-D65A36E2FB6B}" destId="{F8B3763F-C3DF-4DE9-B2AA-B124C5BF3661}" srcOrd="0" destOrd="0" parTransId="{2278C943-9189-44F4-A782-20844FA6F496}" sibTransId="{F38BCFD3-821E-4983-930A-604639CA150E}"/>
    <dgm:cxn modelId="{F5AFAFF3-4EA2-7547-BF15-08E3E018CE75}" type="presOf" srcId="{40CC7876-E318-4A16-A919-A81DE9C24014}" destId="{EF8AC63A-045A-4C48-8B52-252CDF2FB9A0}" srcOrd="0" destOrd="0" presId="urn:microsoft.com/office/officeart/2005/8/layout/default"/>
    <dgm:cxn modelId="{EC2F3992-3519-5C43-BB19-10B353DC0677}" type="presParOf" srcId="{AE7D6590-47F9-3E4D-BA89-7475F9142402}" destId="{568E3DED-DA4A-4A42-9584-7F91E1401B85}" srcOrd="0" destOrd="0" presId="urn:microsoft.com/office/officeart/2005/8/layout/default"/>
    <dgm:cxn modelId="{548EC9F3-F106-C745-A24B-84F8405C62F5}" type="presParOf" srcId="{AE7D6590-47F9-3E4D-BA89-7475F9142402}" destId="{497BC96B-CD80-6448-927B-3FBE5B80792F}" srcOrd="1" destOrd="0" presId="urn:microsoft.com/office/officeart/2005/8/layout/default"/>
    <dgm:cxn modelId="{206609FE-88F1-3546-9774-AACA66F9EA72}" type="presParOf" srcId="{AE7D6590-47F9-3E4D-BA89-7475F9142402}" destId="{EF8AC63A-045A-4C48-8B52-252CDF2FB9A0}" srcOrd="2" destOrd="0" presId="urn:microsoft.com/office/officeart/2005/8/layout/default"/>
    <dgm:cxn modelId="{750D3FA5-55AD-D34F-9A2A-A337259E9F7D}" type="presParOf" srcId="{AE7D6590-47F9-3E4D-BA89-7475F9142402}" destId="{9DEA818F-B61F-5142-9463-DD250BBAED13}" srcOrd="3" destOrd="0" presId="urn:microsoft.com/office/officeart/2005/8/layout/default"/>
    <dgm:cxn modelId="{7B869934-DF46-9943-8EFB-D94FBC964D00}" type="presParOf" srcId="{AE7D6590-47F9-3E4D-BA89-7475F9142402}" destId="{D5F88AD0-E27D-4C41-9A72-4436CBA42FF0}" srcOrd="4" destOrd="0" presId="urn:microsoft.com/office/officeart/2005/8/layout/default"/>
    <dgm:cxn modelId="{2FFB5C53-A806-E341-A358-35BF56B4443E}" type="presParOf" srcId="{AE7D6590-47F9-3E4D-BA89-7475F9142402}" destId="{114DF889-80A4-5C4C-862A-F1AD3AE07218}" srcOrd="5" destOrd="0" presId="urn:microsoft.com/office/officeart/2005/8/layout/default"/>
    <dgm:cxn modelId="{7852AADC-9D2E-C341-8156-57096A7FA06A}" type="presParOf" srcId="{AE7D6590-47F9-3E4D-BA89-7475F9142402}" destId="{D32B029D-3EF9-6849-B390-AF68210B4443}" srcOrd="6" destOrd="0" presId="urn:microsoft.com/office/officeart/2005/8/layout/default"/>
    <dgm:cxn modelId="{CD08D798-926E-1A4C-8B87-07EA3AC073F1}" type="presParOf" srcId="{AE7D6590-47F9-3E4D-BA89-7475F9142402}" destId="{F5E00733-A203-044D-A12E-A23B7C7ADF91}" srcOrd="7" destOrd="0" presId="urn:microsoft.com/office/officeart/2005/8/layout/default"/>
    <dgm:cxn modelId="{D8BBEF77-2CCC-9A44-9E93-83F8C55AD162}" type="presParOf" srcId="{AE7D6590-47F9-3E4D-BA89-7475F9142402}" destId="{217EA83D-5D7F-B648-922E-2D5FB561D112}" srcOrd="8" destOrd="0" presId="urn:microsoft.com/office/officeart/2005/8/layout/default"/>
    <dgm:cxn modelId="{012FBE1D-CA9D-8C4B-BC84-B29A278AAF60}" type="presParOf" srcId="{AE7D6590-47F9-3E4D-BA89-7475F9142402}" destId="{87E08578-C47C-304B-BD22-6E4ED314569F}" srcOrd="9" destOrd="0" presId="urn:microsoft.com/office/officeart/2005/8/layout/default"/>
    <dgm:cxn modelId="{BC67E2E0-F399-2E44-80D7-C746712A15A9}" type="presParOf" srcId="{AE7D6590-47F9-3E4D-BA89-7475F9142402}" destId="{504A84C0-1FAC-C54B-BCC0-59A928AB099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34228-0FFE-464D-BAEC-D5CA94462E15}">
      <dsp:nvSpPr>
        <dsp:cNvPr id="0" name=""/>
        <dsp:cNvSpPr/>
      </dsp:nvSpPr>
      <dsp:spPr>
        <a:xfrm>
          <a:off x="2349723" y="624103"/>
          <a:ext cx="481043" cy="91440"/>
        </a:xfrm>
        <a:custGeom>
          <a:avLst/>
          <a:gdLst/>
          <a:ahLst/>
          <a:cxnLst/>
          <a:rect l="0" t="0" r="0" b="0"/>
          <a:pathLst>
            <a:path>
              <a:moveTo>
                <a:pt x="0" y="45720"/>
              </a:moveTo>
              <a:lnTo>
                <a:pt x="48104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7453" y="667265"/>
        <a:ext cx="25582" cy="5116"/>
      </dsp:txXfrm>
    </dsp:sp>
    <dsp:sp modelId="{702B0AE2-882B-3D44-A4FE-53F641BA360D}">
      <dsp:nvSpPr>
        <dsp:cNvPr id="0" name=""/>
        <dsp:cNvSpPr/>
      </dsp:nvSpPr>
      <dsp:spPr>
        <a:xfrm>
          <a:off x="126988" y="2463"/>
          <a:ext cx="2224534" cy="1334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04" tIns="114419" rIns="109004" bIns="114419" numCol="1" spcCol="1270" anchor="ctr" anchorCtr="0">
          <a:noAutofit/>
        </a:bodyPr>
        <a:lstStyle/>
        <a:p>
          <a:pPr marL="0" lvl="0" indent="0" algn="ctr" defTabSz="577850">
            <a:lnSpc>
              <a:spcPct val="90000"/>
            </a:lnSpc>
            <a:spcBef>
              <a:spcPct val="0"/>
            </a:spcBef>
            <a:spcAft>
              <a:spcPct val="35000"/>
            </a:spcAft>
            <a:buNone/>
          </a:pPr>
          <a:r>
            <a:rPr lang="en-GB" sz="1300" kern="1200"/>
            <a:t>Worldwide obesity has nearly tripled since 1975.</a:t>
          </a:r>
          <a:endParaRPr lang="en-US" sz="1300" kern="1200"/>
        </a:p>
      </dsp:txBody>
      <dsp:txXfrm>
        <a:off x="126988" y="2463"/>
        <a:ext cx="2224534" cy="1334720"/>
      </dsp:txXfrm>
    </dsp:sp>
    <dsp:sp modelId="{97DD5968-37FC-C74E-9A5F-9B359907F716}">
      <dsp:nvSpPr>
        <dsp:cNvPr id="0" name=""/>
        <dsp:cNvSpPr/>
      </dsp:nvSpPr>
      <dsp:spPr>
        <a:xfrm>
          <a:off x="5085901" y="624103"/>
          <a:ext cx="481043" cy="91440"/>
        </a:xfrm>
        <a:custGeom>
          <a:avLst/>
          <a:gdLst/>
          <a:ahLst/>
          <a:cxnLst/>
          <a:rect l="0" t="0" r="0" b="0"/>
          <a:pathLst>
            <a:path>
              <a:moveTo>
                <a:pt x="0" y="45720"/>
              </a:moveTo>
              <a:lnTo>
                <a:pt x="48104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3631" y="667265"/>
        <a:ext cx="25582" cy="5116"/>
      </dsp:txXfrm>
    </dsp:sp>
    <dsp:sp modelId="{1A4DAD2A-EF32-9946-99F8-FE19CF70AC65}">
      <dsp:nvSpPr>
        <dsp:cNvPr id="0" name=""/>
        <dsp:cNvSpPr/>
      </dsp:nvSpPr>
      <dsp:spPr>
        <a:xfrm>
          <a:off x="2863166" y="2463"/>
          <a:ext cx="2224534" cy="1334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04" tIns="114419" rIns="109004" bIns="114419" numCol="1" spcCol="1270" anchor="ctr" anchorCtr="0">
          <a:noAutofit/>
        </a:bodyPr>
        <a:lstStyle/>
        <a:p>
          <a:pPr marL="0" lvl="0" indent="0" algn="ctr" defTabSz="577850">
            <a:lnSpc>
              <a:spcPct val="90000"/>
            </a:lnSpc>
            <a:spcBef>
              <a:spcPct val="0"/>
            </a:spcBef>
            <a:spcAft>
              <a:spcPct val="35000"/>
            </a:spcAft>
            <a:buNone/>
          </a:pPr>
          <a:r>
            <a:rPr lang="en-MT" sz="1300" kern="1200"/>
            <a:t>Obesity is very common, affecting 1 in 6 adults and 1 in 11 children</a:t>
          </a:r>
          <a:r>
            <a:rPr lang="en-GB" sz="1300" kern="1200"/>
            <a:t>.</a:t>
          </a:r>
          <a:r>
            <a:rPr lang="en-MT" sz="1300" kern="1200"/>
            <a:t>  </a:t>
          </a:r>
          <a:endParaRPr lang="en-US" sz="1300" kern="1200"/>
        </a:p>
      </dsp:txBody>
      <dsp:txXfrm>
        <a:off x="2863166" y="2463"/>
        <a:ext cx="2224534" cy="1334720"/>
      </dsp:txXfrm>
    </dsp:sp>
    <dsp:sp modelId="{06C4B827-D72D-DD4E-B186-B567487E40BE}">
      <dsp:nvSpPr>
        <dsp:cNvPr id="0" name=""/>
        <dsp:cNvSpPr/>
      </dsp:nvSpPr>
      <dsp:spPr>
        <a:xfrm>
          <a:off x="1239256" y="1335384"/>
          <a:ext cx="5472355" cy="481043"/>
        </a:xfrm>
        <a:custGeom>
          <a:avLst/>
          <a:gdLst/>
          <a:ahLst/>
          <a:cxnLst/>
          <a:rect l="0" t="0" r="0" b="0"/>
          <a:pathLst>
            <a:path>
              <a:moveTo>
                <a:pt x="5472355" y="0"/>
              </a:moveTo>
              <a:lnTo>
                <a:pt x="5472355" y="257621"/>
              </a:lnTo>
              <a:lnTo>
                <a:pt x="0" y="257621"/>
              </a:lnTo>
              <a:lnTo>
                <a:pt x="0" y="48104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8028" y="1573347"/>
        <a:ext cx="274811" cy="5116"/>
      </dsp:txXfrm>
    </dsp:sp>
    <dsp:sp modelId="{22F431AC-B0C6-6B4E-BF95-C42C293718A2}">
      <dsp:nvSpPr>
        <dsp:cNvPr id="0" name=""/>
        <dsp:cNvSpPr/>
      </dsp:nvSpPr>
      <dsp:spPr>
        <a:xfrm>
          <a:off x="5599344" y="2463"/>
          <a:ext cx="2224534" cy="1334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04" tIns="114419" rIns="109004" bIns="114419" numCol="1" spcCol="1270" anchor="ctr" anchorCtr="0">
          <a:noAutofit/>
        </a:bodyPr>
        <a:lstStyle/>
        <a:p>
          <a:pPr marL="0" lvl="0" indent="0" algn="ctr" defTabSz="577850">
            <a:lnSpc>
              <a:spcPct val="90000"/>
            </a:lnSpc>
            <a:spcBef>
              <a:spcPct val="0"/>
            </a:spcBef>
            <a:spcAft>
              <a:spcPct val="35000"/>
            </a:spcAft>
            <a:buNone/>
          </a:pPr>
          <a:r>
            <a:rPr lang="en-MT" sz="1300" kern="1200"/>
            <a:t>In 2022, 2.5 billion adults aged 18 years and older were overweight</a:t>
          </a:r>
          <a:r>
            <a:rPr lang="en-GB" sz="1300" kern="1200"/>
            <a:t>.</a:t>
          </a:r>
          <a:r>
            <a:rPr lang="en-MT" sz="1300" kern="1200"/>
            <a:t> </a:t>
          </a:r>
          <a:endParaRPr lang="en-US" sz="1300" kern="1200"/>
        </a:p>
      </dsp:txBody>
      <dsp:txXfrm>
        <a:off x="5599344" y="2463"/>
        <a:ext cx="2224534" cy="1334720"/>
      </dsp:txXfrm>
    </dsp:sp>
    <dsp:sp modelId="{73A63BCD-D897-4F42-ABD2-D2293AC2828C}">
      <dsp:nvSpPr>
        <dsp:cNvPr id="0" name=""/>
        <dsp:cNvSpPr/>
      </dsp:nvSpPr>
      <dsp:spPr>
        <a:xfrm>
          <a:off x="2349723" y="2470467"/>
          <a:ext cx="481043" cy="91440"/>
        </a:xfrm>
        <a:custGeom>
          <a:avLst/>
          <a:gdLst/>
          <a:ahLst/>
          <a:cxnLst/>
          <a:rect l="0" t="0" r="0" b="0"/>
          <a:pathLst>
            <a:path>
              <a:moveTo>
                <a:pt x="0" y="45720"/>
              </a:moveTo>
              <a:lnTo>
                <a:pt x="48104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7453" y="2513629"/>
        <a:ext cx="25582" cy="5116"/>
      </dsp:txXfrm>
    </dsp:sp>
    <dsp:sp modelId="{5D037541-85EC-3743-80B5-895D6C61F3C6}">
      <dsp:nvSpPr>
        <dsp:cNvPr id="0" name=""/>
        <dsp:cNvSpPr/>
      </dsp:nvSpPr>
      <dsp:spPr>
        <a:xfrm>
          <a:off x="126988" y="1848827"/>
          <a:ext cx="2224534" cy="1334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04" tIns="114419" rIns="109004" bIns="114419" numCol="1" spcCol="1270" anchor="ctr" anchorCtr="0">
          <a:noAutofit/>
        </a:bodyPr>
        <a:lstStyle/>
        <a:p>
          <a:pPr marL="0" lvl="0" indent="0" algn="ctr" defTabSz="577850">
            <a:lnSpc>
              <a:spcPct val="90000"/>
            </a:lnSpc>
            <a:spcBef>
              <a:spcPct val="0"/>
            </a:spcBef>
            <a:spcAft>
              <a:spcPct val="35000"/>
            </a:spcAft>
            <a:buNone/>
          </a:pPr>
          <a:r>
            <a:rPr lang="en-MT" sz="1300" kern="1200"/>
            <a:t>Over 890 million adults were living with obesity. This corresponds to 43% of adults aged 18 years and over (43% of men and 44% of women) who were overweight</a:t>
          </a:r>
          <a:r>
            <a:rPr lang="en-GB" sz="1300" kern="1200"/>
            <a:t>.</a:t>
          </a:r>
          <a:endParaRPr lang="en-US" sz="1300" kern="1200"/>
        </a:p>
      </dsp:txBody>
      <dsp:txXfrm>
        <a:off x="126988" y="1848827"/>
        <a:ext cx="2224534" cy="1334720"/>
      </dsp:txXfrm>
    </dsp:sp>
    <dsp:sp modelId="{382FCA41-D58B-C448-8908-A2F283011313}">
      <dsp:nvSpPr>
        <dsp:cNvPr id="0" name=""/>
        <dsp:cNvSpPr/>
      </dsp:nvSpPr>
      <dsp:spPr>
        <a:xfrm>
          <a:off x="5085901" y="2470467"/>
          <a:ext cx="481043" cy="91440"/>
        </a:xfrm>
        <a:custGeom>
          <a:avLst/>
          <a:gdLst/>
          <a:ahLst/>
          <a:cxnLst/>
          <a:rect l="0" t="0" r="0" b="0"/>
          <a:pathLst>
            <a:path>
              <a:moveTo>
                <a:pt x="0" y="45720"/>
              </a:moveTo>
              <a:lnTo>
                <a:pt x="48104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3631" y="2513629"/>
        <a:ext cx="25582" cy="5116"/>
      </dsp:txXfrm>
    </dsp:sp>
    <dsp:sp modelId="{3CC58D79-1FA0-4D4C-9BD4-AC15870A4C18}">
      <dsp:nvSpPr>
        <dsp:cNvPr id="0" name=""/>
        <dsp:cNvSpPr/>
      </dsp:nvSpPr>
      <dsp:spPr>
        <a:xfrm>
          <a:off x="2863166" y="1848827"/>
          <a:ext cx="2224534" cy="1334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04" tIns="114419" rIns="109004" bIns="114419" numCol="1" spcCol="1270" anchor="ctr" anchorCtr="0">
          <a:noAutofit/>
        </a:bodyPr>
        <a:lstStyle/>
        <a:p>
          <a:pPr marL="0" lvl="0" indent="0" algn="ctr" defTabSz="577850">
            <a:lnSpc>
              <a:spcPct val="90000"/>
            </a:lnSpc>
            <a:spcBef>
              <a:spcPct val="0"/>
            </a:spcBef>
            <a:spcAft>
              <a:spcPct val="35000"/>
            </a:spcAft>
            <a:buNone/>
          </a:pPr>
          <a:r>
            <a:rPr lang="en-GB" sz="1300" kern="1200"/>
            <a:t>Most of the world's population live in countries where overweight and obesity kills more people than underweight.</a:t>
          </a:r>
          <a:endParaRPr lang="en-US" sz="1300" kern="1200"/>
        </a:p>
      </dsp:txBody>
      <dsp:txXfrm>
        <a:off x="2863166" y="1848827"/>
        <a:ext cx="2224534" cy="1334720"/>
      </dsp:txXfrm>
    </dsp:sp>
    <dsp:sp modelId="{17D2AB82-0A88-D241-AE89-690B0C567925}">
      <dsp:nvSpPr>
        <dsp:cNvPr id="0" name=""/>
        <dsp:cNvSpPr/>
      </dsp:nvSpPr>
      <dsp:spPr>
        <a:xfrm>
          <a:off x="1239256" y="3181747"/>
          <a:ext cx="5472355" cy="481043"/>
        </a:xfrm>
        <a:custGeom>
          <a:avLst/>
          <a:gdLst/>
          <a:ahLst/>
          <a:cxnLst/>
          <a:rect l="0" t="0" r="0" b="0"/>
          <a:pathLst>
            <a:path>
              <a:moveTo>
                <a:pt x="5472355" y="0"/>
              </a:moveTo>
              <a:lnTo>
                <a:pt x="5472355" y="257621"/>
              </a:lnTo>
              <a:lnTo>
                <a:pt x="0" y="257621"/>
              </a:lnTo>
              <a:lnTo>
                <a:pt x="0" y="48104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8028" y="3419711"/>
        <a:ext cx="274811" cy="5116"/>
      </dsp:txXfrm>
    </dsp:sp>
    <dsp:sp modelId="{F5CDF82C-8605-D54F-83C6-694E750B8C96}">
      <dsp:nvSpPr>
        <dsp:cNvPr id="0" name=""/>
        <dsp:cNvSpPr/>
      </dsp:nvSpPr>
      <dsp:spPr>
        <a:xfrm>
          <a:off x="5599344" y="1848827"/>
          <a:ext cx="2224534" cy="1334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04" tIns="114419" rIns="109004" bIns="114419" numCol="1" spcCol="1270" anchor="ctr" anchorCtr="0">
          <a:noAutofit/>
        </a:bodyPr>
        <a:lstStyle/>
        <a:p>
          <a:pPr marL="0" lvl="0" indent="0" algn="ctr" defTabSz="577850">
            <a:lnSpc>
              <a:spcPct val="90000"/>
            </a:lnSpc>
            <a:spcBef>
              <a:spcPct val="0"/>
            </a:spcBef>
            <a:spcAft>
              <a:spcPct val="35000"/>
            </a:spcAft>
            <a:buNone/>
          </a:pPr>
          <a:r>
            <a:rPr lang="en-GB" sz="1300" kern="1200"/>
            <a:t>39 million children under the age of 5 were overweight or obese in 2020.</a:t>
          </a:r>
          <a:endParaRPr lang="en-US" sz="1300" kern="1200"/>
        </a:p>
      </dsp:txBody>
      <dsp:txXfrm>
        <a:off x="5599344" y="1848827"/>
        <a:ext cx="2224534" cy="1334720"/>
      </dsp:txXfrm>
    </dsp:sp>
    <dsp:sp modelId="{44CCC9CF-31F7-5341-A48B-D9BFBEFC8736}">
      <dsp:nvSpPr>
        <dsp:cNvPr id="0" name=""/>
        <dsp:cNvSpPr/>
      </dsp:nvSpPr>
      <dsp:spPr>
        <a:xfrm>
          <a:off x="126988" y="3695190"/>
          <a:ext cx="2224534" cy="1334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04" tIns="114419" rIns="109004" bIns="114419" numCol="1" spcCol="1270" anchor="ctr" anchorCtr="0">
          <a:noAutofit/>
        </a:bodyPr>
        <a:lstStyle/>
        <a:p>
          <a:pPr marL="0" lvl="0" indent="0" algn="ctr" defTabSz="577850">
            <a:lnSpc>
              <a:spcPct val="90000"/>
            </a:lnSpc>
            <a:spcBef>
              <a:spcPct val="0"/>
            </a:spcBef>
            <a:spcAft>
              <a:spcPct val="35000"/>
            </a:spcAft>
            <a:buNone/>
          </a:pPr>
          <a:r>
            <a:rPr lang="en-GB" sz="1300" kern="1200"/>
            <a:t>Over 390 million children and adolescents aged 5-19 were overweight or obese in 2022.</a:t>
          </a:r>
          <a:endParaRPr lang="en-US" sz="1300" kern="1200"/>
        </a:p>
      </dsp:txBody>
      <dsp:txXfrm>
        <a:off x="126988" y="3695190"/>
        <a:ext cx="2224534" cy="13347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82BCF-7D8A-6141-841C-16917EF28876}">
      <dsp:nvSpPr>
        <dsp:cNvPr id="0" name=""/>
        <dsp:cNvSpPr/>
      </dsp:nvSpPr>
      <dsp:spPr>
        <a:xfrm>
          <a:off x="0" y="99671"/>
          <a:ext cx="7027947"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Shifting public health messaging away from obesity and towards healthy behaviours,</a:t>
          </a:r>
          <a:endParaRPr lang="en-US" sz="1700" kern="1200" dirty="0">
            <a:latin typeface="Arial" panose="020B0604020202020204" pitchFamily="34" charset="0"/>
            <a:cs typeface="Arial" panose="020B0604020202020204" pitchFamily="34" charset="0"/>
          </a:endParaRPr>
        </a:p>
      </dsp:txBody>
      <dsp:txXfrm>
        <a:off x="49240" y="148911"/>
        <a:ext cx="6929467" cy="910206"/>
      </dsp:txXfrm>
    </dsp:sp>
    <dsp:sp modelId="{A213B1A4-6627-844B-A633-6F8B809277B0}">
      <dsp:nvSpPr>
        <dsp:cNvPr id="0" name=""/>
        <dsp:cNvSpPr/>
      </dsp:nvSpPr>
      <dsp:spPr>
        <a:xfrm>
          <a:off x="0" y="1163077"/>
          <a:ext cx="7027947"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The use of public health policies that encourage the adoption of healthy behaviours, including for example nutrient-rich diets. </a:t>
          </a:r>
          <a:endParaRPr lang="en-US" sz="1700" kern="1200" dirty="0">
            <a:latin typeface="Arial" panose="020B0604020202020204" pitchFamily="34" charset="0"/>
            <a:cs typeface="Arial" panose="020B0604020202020204" pitchFamily="34" charset="0"/>
          </a:endParaRPr>
        </a:p>
      </dsp:txBody>
      <dsp:txXfrm>
        <a:off x="49240" y="1212317"/>
        <a:ext cx="6929467" cy="910206"/>
      </dsp:txXfrm>
    </dsp:sp>
    <dsp:sp modelId="{5940AF2F-7B8F-B84A-9B13-730624072682}">
      <dsp:nvSpPr>
        <dsp:cNvPr id="0" name=""/>
        <dsp:cNvSpPr/>
      </dsp:nvSpPr>
      <dsp:spPr>
        <a:xfrm>
          <a:off x="0" y="2226483"/>
          <a:ext cx="7027947"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All people, including those with overweight and obesity, should be empowered and supported through structural interventions and policies</a:t>
          </a:r>
          <a:endParaRPr lang="en-US" sz="1700" kern="1200" dirty="0">
            <a:latin typeface="Arial" panose="020B0604020202020204" pitchFamily="34" charset="0"/>
            <a:cs typeface="Arial" panose="020B0604020202020204" pitchFamily="34" charset="0"/>
          </a:endParaRPr>
        </a:p>
      </dsp:txBody>
      <dsp:txXfrm>
        <a:off x="49240" y="2275723"/>
        <a:ext cx="6929467" cy="910206"/>
      </dsp:txXfrm>
    </dsp:sp>
    <dsp:sp modelId="{F19EA8F9-C5ED-1F45-AEE7-43B0411FF096}">
      <dsp:nvSpPr>
        <dsp:cNvPr id="0" name=""/>
        <dsp:cNvSpPr/>
      </dsp:nvSpPr>
      <dsp:spPr>
        <a:xfrm>
          <a:off x="0" y="3289890"/>
          <a:ext cx="7027947"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People living with obesity should receive positive representation in the media, including acceptance, inclusion, and empowerment.</a:t>
          </a:r>
          <a:endParaRPr lang="en-US" sz="1700" kern="1200" dirty="0">
            <a:latin typeface="Arial" panose="020B0604020202020204" pitchFamily="34" charset="0"/>
            <a:cs typeface="Arial" panose="020B0604020202020204" pitchFamily="34" charset="0"/>
          </a:endParaRPr>
        </a:p>
      </dsp:txBody>
      <dsp:txXfrm>
        <a:off x="49240" y="3339130"/>
        <a:ext cx="6929467" cy="910206"/>
      </dsp:txXfrm>
    </dsp:sp>
    <dsp:sp modelId="{93AAD3A4-634D-DD43-9C52-0ED1BF3FCC21}">
      <dsp:nvSpPr>
        <dsp:cNvPr id="0" name=""/>
        <dsp:cNvSpPr/>
      </dsp:nvSpPr>
      <dsp:spPr>
        <a:xfrm>
          <a:off x="0" y="4353296"/>
          <a:ext cx="7027947"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Influencing governments polices for easier access to obesity medication, surgical therapy , nutritional and phycological services, </a:t>
          </a:r>
          <a:endParaRPr lang="en-US" sz="1700" kern="1200" dirty="0">
            <a:latin typeface="Arial" panose="020B0604020202020204" pitchFamily="34" charset="0"/>
            <a:cs typeface="Arial" panose="020B0604020202020204" pitchFamily="34" charset="0"/>
          </a:endParaRPr>
        </a:p>
      </dsp:txBody>
      <dsp:txXfrm>
        <a:off x="49240" y="4402536"/>
        <a:ext cx="6929467" cy="910206"/>
      </dsp:txXfrm>
    </dsp:sp>
    <dsp:sp modelId="{7BECEC51-7A0B-EA4E-8AD3-9A5319BAFB3A}">
      <dsp:nvSpPr>
        <dsp:cNvPr id="0" name=""/>
        <dsp:cNvSpPr/>
      </dsp:nvSpPr>
      <dsp:spPr>
        <a:xfrm>
          <a:off x="0" y="5416702"/>
          <a:ext cx="7027947" cy="64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Rising awareness through social media and international campaigns.</a:t>
          </a:r>
          <a:endParaRPr lang="en-US" sz="1700" kern="1200" dirty="0">
            <a:latin typeface="Arial" panose="020B0604020202020204" pitchFamily="34" charset="0"/>
            <a:cs typeface="Arial" panose="020B0604020202020204" pitchFamily="34" charset="0"/>
          </a:endParaRPr>
        </a:p>
      </dsp:txBody>
      <dsp:txXfrm>
        <a:off x="31633" y="5448335"/>
        <a:ext cx="6964681" cy="584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27555-5877-6A4E-A128-207CFEFFE606}">
      <dsp:nvSpPr>
        <dsp:cNvPr id="0" name=""/>
        <dsp:cNvSpPr/>
      </dsp:nvSpPr>
      <dsp:spPr>
        <a:xfrm>
          <a:off x="0" y="756229"/>
          <a:ext cx="2190970" cy="1391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8CFCD-C2F4-244B-9D4B-CAA8BC82982D}">
      <dsp:nvSpPr>
        <dsp:cNvPr id="0" name=""/>
        <dsp:cNvSpPr/>
      </dsp:nvSpPr>
      <dsp:spPr>
        <a:xfrm>
          <a:off x="243441" y="987498"/>
          <a:ext cx="2190970" cy="13912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40.3% of US adults had obesity (defined as body mass index [BMI]  30 </a:t>
          </a:r>
          <a:endParaRPr lang="en-US" sz="1400" kern="1200"/>
        </a:p>
      </dsp:txBody>
      <dsp:txXfrm>
        <a:off x="284190" y="1028247"/>
        <a:ext cx="2109472" cy="1309768"/>
      </dsp:txXfrm>
    </dsp:sp>
    <dsp:sp modelId="{C89ECDE6-02CA-854F-BF5B-BE3530FBD4E2}">
      <dsp:nvSpPr>
        <dsp:cNvPr id="0" name=""/>
        <dsp:cNvSpPr/>
      </dsp:nvSpPr>
      <dsp:spPr>
        <a:xfrm>
          <a:off x="2677852" y="756229"/>
          <a:ext cx="2190970" cy="1391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0245A-6E0F-5A40-B7FC-93FAC87B7324}">
      <dsp:nvSpPr>
        <dsp:cNvPr id="0" name=""/>
        <dsp:cNvSpPr/>
      </dsp:nvSpPr>
      <dsp:spPr>
        <a:xfrm>
          <a:off x="2921293" y="987498"/>
          <a:ext cx="2190970" cy="13912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9.4% had severe obesity (BMI  40) </a:t>
          </a:r>
          <a:endParaRPr lang="en-US" sz="1400" kern="1200"/>
        </a:p>
      </dsp:txBody>
      <dsp:txXfrm>
        <a:off x="2962042" y="1028247"/>
        <a:ext cx="2109472" cy="1309768"/>
      </dsp:txXfrm>
    </dsp:sp>
    <dsp:sp modelId="{50FA654F-592D-F846-B8A5-22F04F3898E3}">
      <dsp:nvSpPr>
        <dsp:cNvPr id="0" name=""/>
        <dsp:cNvSpPr/>
      </dsp:nvSpPr>
      <dsp:spPr>
        <a:xfrm>
          <a:off x="5355705" y="756229"/>
          <a:ext cx="2190970" cy="1391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B4378-FDD4-664A-863A-7191B6C3D6F0}">
      <dsp:nvSpPr>
        <dsp:cNvPr id="0" name=""/>
        <dsp:cNvSpPr/>
      </dsp:nvSpPr>
      <dsp:spPr>
        <a:xfrm>
          <a:off x="5599146" y="987498"/>
          <a:ext cx="2190970" cy="13912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Projections showed that by 2030, almost half (48.9%) of US adults will have obesity and approximately 1 in 4 adults will have severe obesity. </a:t>
          </a:r>
          <a:endParaRPr lang="en-US" sz="1400" kern="1200"/>
        </a:p>
      </dsp:txBody>
      <dsp:txXfrm>
        <a:off x="5639895" y="1028247"/>
        <a:ext cx="2109472" cy="1309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DF214-1F12-4BE6-80B8-A25AEC6C68C1}">
      <dsp:nvSpPr>
        <dsp:cNvPr id="0" name=""/>
        <dsp:cNvSpPr/>
      </dsp:nvSpPr>
      <dsp:spPr>
        <a:xfrm>
          <a:off x="0" y="56687"/>
          <a:ext cx="11018333" cy="617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MT" sz="1800" kern="1200" dirty="0">
              <a:latin typeface="Arial" panose="020B0604020202020204" pitchFamily="34" charset="0"/>
              <a:cs typeface="Arial" panose="020B0604020202020204" pitchFamily="34" charset="0"/>
            </a:rPr>
            <a:t>Overweight is a condition of excessive fat deposits</a:t>
          </a:r>
          <a:endParaRPr lang="en-US" sz="1800" kern="1200" dirty="0">
            <a:latin typeface="Arial" panose="020B0604020202020204" pitchFamily="34" charset="0"/>
            <a:cs typeface="Arial" panose="020B0604020202020204" pitchFamily="34" charset="0"/>
          </a:endParaRPr>
        </a:p>
      </dsp:txBody>
      <dsp:txXfrm>
        <a:off x="30139" y="86826"/>
        <a:ext cx="10958055" cy="557124"/>
      </dsp:txXfrm>
    </dsp:sp>
    <dsp:sp modelId="{8EE4F9A7-4C0D-48CF-9591-024652C99296}">
      <dsp:nvSpPr>
        <dsp:cNvPr id="0" name=""/>
        <dsp:cNvSpPr/>
      </dsp:nvSpPr>
      <dsp:spPr>
        <a:xfrm>
          <a:off x="0" y="815210"/>
          <a:ext cx="11018333" cy="617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MT" sz="1800" kern="1200" dirty="0">
              <a:latin typeface="Arial" panose="020B0604020202020204" pitchFamily="34" charset="0"/>
              <a:cs typeface="Arial" panose="020B0604020202020204" pitchFamily="34" charset="0"/>
            </a:rPr>
            <a:t>Obesity is chronic complex disease defined by excessive fat deposits that can impar health. </a:t>
          </a:r>
          <a:endParaRPr lang="en-US" sz="1800" kern="1200" dirty="0">
            <a:latin typeface="Arial" panose="020B0604020202020204" pitchFamily="34" charset="0"/>
            <a:cs typeface="Arial" panose="020B0604020202020204" pitchFamily="34" charset="0"/>
          </a:endParaRPr>
        </a:p>
      </dsp:txBody>
      <dsp:txXfrm>
        <a:off x="30139" y="845349"/>
        <a:ext cx="10958055" cy="557124"/>
      </dsp:txXfrm>
    </dsp:sp>
    <dsp:sp modelId="{707BCC63-490E-462B-9BF6-3B5FD72ED674}">
      <dsp:nvSpPr>
        <dsp:cNvPr id="0" name=""/>
        <dsp:cNvSpPr/>
      </dsp:nvSpPr>
      <dsp:spPr>
        <a:xfrm>
          <a:off x="0" y="1573733"/>
          <a:ext cx="11018333" cy="617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T</a:t>
          </a:r>
          <a:r>
            <a:rPr lang="en-MT" sz="1800" kern="1200" dirty="0">
              <a:latin typeface="Arial" panose="020B0604020202020204" pitchFamily="34" charset="0"/>
              <a:cs typeface="Arial" panose="020B0604020202020204" pitchFamily="34" charset="0"/>
            </a:rPr>
            <a:t>ype 2 diabetes </a:t>
          </a:r>
          <a:endParaRPr lang="en-US" sz="1800" kern="1200" dirty="0">
            <a:latin typeface="Arial" panose="020B0604020202020204" pitchFamily="34" charset="0"/>
            <a:cs typeface="Arial" panose="020B0604020202020204" pitchFamily="34" charset="0"/>
          </a:endParaRPr>
        </a:p>
      </dsp:txBody>
      <dsp:txXfrm>
        <a:off x="30139" y="1603872"/>
        <a:ext cx="10958055" cy="557124"/>
      </dsp:txXfrm>
    </dsp:sp>
    <dsp:sp modelId="{EA0A95D4-90B4-474C-A064-FE90EE87E1A6}">
      <dsp:nvSpPr>
        <dsp:cNvPr id="0" name=""/>
        <dsp:cNvSpPr/>
      </dsp:nvSpPr>
      <dsp:spPr>
        <a:xfrm>
          <a:off x="0" y="2332256"/>
          <a:ext cx="11018333" cy="617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H</a:t>
          </a:r>
          <a:r>
            <a:rPr lang="en-MT" sz="1800" kern="1200" dirty="0">
              <a:latin typeface="Arial" panose="020B0604020202020204" pitchFamily="34" charset="0"/>
              <a:cs typeface="Arial" panose="020B0604020202020204" pitchFamily="34" charset="0"/>
            </a:rPr>
            <a:t>eart disease</a:t>
          </a:r>
          <a:endParaRPr lang="en-US" sz="1800" kern="1200" dirty="0">
            <a:latin typeface="Arial" panose="020B0604020202020204" pitchFamily="34" charset="0"/>
            <a:cs typeface="Arial" panose="020B0604020202020204" pitchFamily="34" charset="0"/>
          </a:endParaRPr>
        </a:p>
      </dsp:txBody>
      <dsp:txXfrm>
        <a:off x="30139" y="2362395"/>
        <a:ext cx="10958055" cy="557124"/>
      </dsp:txXfrm>
    </dsp:sp>
    <dsp:sp modelId="{14F7DC75-E230-4B53-A2FC-AFD6F8265821}">
      <dsp:nvSpPr>
        <dsp:cNvPr id="0" name=""/>
        <dsp:cNvSpPr/>
      </dsp:nvSpPr>
      <dsp:spPr>
        <a:xfrm>
          <a:off x="0" y="3090778"/>
          <a:ext cx="11018333" cy="617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A</a:t>
          </a:r>
          <a:r>
            <a:rPr lang="en-MT" sz="1800" kern="1200" dirty="0">
              <a:latin typeface="Arial" panose="020B0604020202020204" pitchFamily="34" charset="0"/>
              <a:cs typeface="Arial" panose="020B0604020202020204" pitchFamily="34" charset="0"/>
            </a:rPr>
            <a:t>ffect bone healt</a:t>
          </a:r>
          <a:r>
            <a:rPr lang="en-GB" sz="1800" kern="1200" dirty="0">
              <a:latin typeface="Arial" panose="020B0604020202020204" pitchFamily="34" charset="0"/>
              <a:cs typeface="Arial" panose="020B0604020202020204" pitchFamily="34" charset="0"/>
            </a:rPr>
            <a:t>h</a:t>
          </a:r>
          <a:r>
            <a:rPr lang="en-MT"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30139" y="3120917"/>
        <a:ext cx="10958055" cy="557124"/>
      </dsp:txXfrm>
    </dsp:sp>
    <dsp:sp modelId="{0D6811A3-77B8-4446-912F-7A5985A00FB0}">
      <dsp:nvSpPr>
        <dsp:cNvPr id="0" name=""/>
        <dsp:cNvSpPr/>
      </dsp:nvSpPr>
      <dsp:spPr>
        <a:xfrm>
          <a:off x="0" y="3849301"/>
          <a:ext cx="11018333" cy="617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R</a:t>
          </a:r>
          <a:r>
            <a:rPr lang="en-MT" sz="1800" kern="1200" dirty="0">
              <a:latin typeface="Arial" panose="020B0604020202020204" pitchFamily="34" charset="0"/>
              <a:cs typeface="Arial" panose="020B0604020202020204" pitchFamily="34" charset="0"/>
            </a:rPr>
            <a:t>eproduction</a:t>
          </a:r>
          <a:endParaRPr lang="en-US" sz="1800" kern="1200" dirty="0">
            <a:latin typeface="Arial" panose="020B0604020202020204" pitchFamily="34" charset="0"/>
            <a:cs typeface="Arial" panose="020B0604020202020204" pitchFamily="34" charset="0"/>
          </a:endParaRPr>
        </a:p>
      </dsp:txBody>
      <dsp:txXfrm>
        <a:off x="30139" y="3879440"/>
        <a:ext cx="10958055" cy="557124"/>
      </dsp:txXfrm>
    </dsp:sp>
    <dsp:sp modelId="{3E6098DF-5629-47E3-99FB-E3B50D064A1A}">
      <dsp:nvSpPr>
        <dsp:cNvPr id="0" name=""/>
        <dsp:cNvSpPr/>
      </dsp:nvSpPr>
      <dsp:spPr>
        <a:xfrm>
          <a:off x="0" y="4607824"/>
          <a:ext cx="11018333" cy="617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R</a:t>
          </a:r>
          <a:r>
            <a:rPr lang="en-MT" sz="1800" kern="1200" dirty="0">
              <a:latin typeface="Arial" panose="020B0604020202020204" pitchFamily="34" charset="0"/>
              <a:cs typeface="Arial" panose="020B0604020202020204" pitchFamily="34" charset="0"/>
            </a:rPr>
            <a:t>isk of certain cancers</a:t>
          </a:r>
          <a:endParaRPr lang="en-US" sz="1800" kern="1200" dirty="0">
            <a:latin typeface="Arial" panose="020B0604020202020204" pitchFamily="34" charset="0"/>
            <a:cs typeface="Arial" panose="020B0604020202020204" pitchFamily="34" charset="0"/>
          </a:endParaRPr>
        </a:p>
      </dsp:txBody>
      <dsp:txXfrm>
        <a:off x="30139" y="4637963"/>
        <a:ext cx="10958055" cy="557124"/>
      </dsp:txXfrm>
    </dsp:sp>
    <dsp:sp modelId="{2337FA00-4A86-4BAF-8C03-15549DE4B7DD}">
      <dsp:nvSpPr>
        <dsp:cNvPr id="0" name=""/>
        <dsp:cNvSpPr/>
      </dsp:nvSpPr>
      <dsp:spPr>
        <a:xfrm>
          <a:off x="0" y="5366347"/>
          <a:ext cx="11018333" cy="617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I</a:t>
          </a:r>
          <a:r>
            <a:rPr lang="en-MT" sz="1800" kern="1200" dirty="0">
              <a:latin typeface="Arial" panose="020B0604020202020204" pitchFamily="34" charset="0"/>
              <a:cs typeface="Arial" panose="020B0604020202020204" pitchFamily="34" charset="0"/>
            </a:rPr>
            <a:t>nfluences the quality of living, such as sleeping or moving</a:t>
          </a:r>
          <a:endParaRPr lang="en-US" sz="1800" kern="1200" dirty="0">
            <a:latin typeface="Arial" panose="020B0604020202020204" pitchFamily="34" charset="0"/>
            <a:cs typeface="Arial" panose="020B0604020202020204" pitchFamily="34" charset="0"/>
          </a:endParaRPr>
        </a:p>
      </dsp:txBody>
      <dsp:txXfrm>
        <a:off x="30139" y="5396486"/>
        <a:ext cx="10958055" cy="557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ADEB7-B126-421F-B21C-4BA077A796DE}">
      <dsp:nvSpPr>
        <dsp:cNvPr id="0" name=""/>
        <dsp:cNvSpPr/>
      </dsp:nvSpPr>
      <dsp:spPr>
        <a:xfrm>
          <a:off x="0" y="390773"/>
          <a:ext cx="5507687"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Children under the age of 5</a:t>
          </a:r>
          <a:endParaRPr lang="en-US" sz="1700" kern="1200"/>
        </a:p>
      </dsp:txBody>
      <dsp:txXfrm>
        <a:off x="32967" y="423740"/>
        <a:ext cx="5441753" cy="609393"/>
      </dsp:txXfrm>
    </dsp:sp>
    <dsp:sp modelId="{E3500247-539B-422A-8B5B-54E71A5CD282}">
      <dsp:nvSpPr>
        <dsp:cNvPr id="0" name=""/>
        <dsp:cNvSpPr/>
      </dsp:nvSpPr>
      <dsp:spPr>
        <a:xfrm>
          <a:off x="0" y="1115061"/>
          <a:ext cx="5507687"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MT" sz="1700" kern="1200" dirty="0"/>
            <a:t>overweight is weight-for-height greater than 2 standard deviations above WHO Child Growth Standards median </a:t>
          </a:r>
          <a:endParaRPr lang="en-US" sz="1700" kern="1200" dirty="0"/>
        </a:p>
      </dsp:txBody>
      <dsp:txXfrm>
        <a:off x="32967" y="1148028"/>
        <a:ext cx="5441753" cy="609393"/>
      </dsp:txXfrm>
    </dsp:sp>
    <dsp:sp modelId="{859C9D86-CDDC-406B-9B4D-09A1D44B62DE}">
      <dsp:nvSpPr>
        <dsp:cNvPr id="0" name=""/>
        <dsp:cNvSpPr/>
      </dsp:nvSpPr>
      <dsp:spPr>
        <a:xfrm>
          <a:off x="0" y="1839348"/>
          <a:ext cx="5507687"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MT" sz="1700" kern="1200" dirty="0"/>
            <a:t>obesity is weight-for-height greater than 3 standard deviations above the WHO Child Growth Standards median </a:t>
          </a:r>
          <a:endParaRPr lang="en-US" sz="1700" kern="1200" dirty="0"/>
        </a:p>
      </dsp:txBody>
      <dsp:txXfrm>
        <a:off x="32967" y="1872315"/>
        <a:ext cx="5441753" cy="609393"/>
      </dsp:txXfrm>
    </dsp:sp>
    <dsp:sp modelId="{1D3EAF2E-ABDD-4C89-92D5-1FB2EA9E3F91}">
      <dsp:nvSpPr>
        <dsp:cNvPr id="0" name=""/>
        <dsp:cNvSpPr/>
      </dsp:nvSpPr>
      <dsp:spPr>
        <a:xfrm>
          <a:off x="0" y="2563636"/>
          <a:ext cx="5507687"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MT" sz="1700" b="1" kern="1200"/>
            <a:t>Children above between 5-19</a:t>
          </a:r>
          <a:endParaRPr lang="en-US" sz="1700" kern="1200"/>
        </a:p>
      </dsp:txBody>
      <dsp:txXfrm>
        <a:off x="32967" y="2596603"/>
        <a:ext cx="5441753" cy="609393"/>
      </dsp:txXfrm>
    </dsp:sp>
    <dsp:sp modelId="{BAE44F4B-98F2-4E99-9314-930505973D11}">
      <dsp:nvSpPr>
        <dsp:cNvPr id="0" name=""/>
        <dsp:cNvSpPr/>
      </dsp:nvSpPr>
      <dsp:spPr>
        <a:xfrm>
          <a:off x="0" y="3287924"/>
          <a:ext cx="5507687"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MT" sz="1700" kern="1200"/>
            <a:t>overweight is BMI-for-age greater than 1 standard deviation above the WHO Growth Reference median </a:t>
          </a:r>
          <a:endParaRPr lang="en-US" sz="1700" kern="1200"/>
        </a:p>
      </dsp:txBody>
      <dsp:txXfrm>
        <a:off x="32967" y="3320891"/>
        <a:ext cx="5441753" cy="609393"/>
      </dsp:txXfrm>
    </dsp:sp>
    <dsp:sp modelId="{24F86D6E-71D9-4094-B6EE-347DF4D839EA}">
      <dsp:nvSpPr>
        <dsp:cNvPr id="0" name=""/>
        <dsp:cNvSpPr/>
      </dsp:nvSpPr>
      <dsp:spPr>
        <a:xfrm>
          <a:off x="0" y="4012211"/>
          <a:ext cx="5507687"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MT" sz="1700" kern="1200"/>
            <a:t>obesity is greater than 2 standard deviations above the WHO Growth Reference median. </a:t>
          </a:r>
          <a:endParaRPr lang="en-US" sz="1700" kern="1200"/>
        </a:p>
      </dsp:txBody>
      <dsp:txXfrm>
        <a:off x="32967" y="4045178"/>
        <a:ext cx="5441753" cy="609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8360E-71F1-C849-A094-F91557782AF7}">
      <dsp:nvSpPr>
        <dsp:cNvPr id="0" name=""/>
        <dsp:cNvSpPr/>
      </dsp:nvSpPr>
      <dsp:spPr>
        <a:xfrm>
          <a:off x="1793631" y="514"/>
          <a:ext cx="1675426" cy="167542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0" i="0" kern="1200"/>
            <a:t>The type of food parents and caregivers offer their children and how often.</a:t>
          </a:r>
          <a:endParaRPr lang="en-US" sz="1000" kern="1200"/>
        </a:p>
      </dsp:txBody>
      <dsp:txXfrm>
        <a:off x="2212488" y="514"/>
        <a:ext cx="837713" cy="1382226"/>
      </dsp:txXfrm>
    </dsp:sp>
    <dsp:sp modelId="{91775DBB-4CD0-B345-9C5B-4361E73B3815}">
      <dsp:nvSpPr>
        <dsp:cNvPr id="0" name=""/>
        <dsp:cNvSpPr/>
      </dsp:nvSpPr>
      <dsp:spPr>
        <a:xfrm rot="4320000">
          <a:off x="3199900" y="1022228"/>
          <a:ext cx="1675426" cy="167542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0" i="0" kern="1200"/>
            <a:t>Having sugar-sweetened beverages.</a:t>
          </a:r>
          <a:endParaRPr lang="en-US" sz="1000" kern="1200"/>
        </a:p>
      </dsp:txBody>
      <dsp:txXfrm rot="-5400000">
        <a:off x="3485926" y="1395783"/>
        <a:ext cx="1382226" cy="837713"/>
      </dsp:txXfrm>
    </dsp:sp>
    <dsp:sp modelId="{74454C4C-4E2A-DC42-A205-93B7CD4C7D5E}">
      <dsp:nvSpPr>
        <dsp:cNvPr id="0" name=""/>
        <dsp:cNvSpPr/>
      </dsp:nvSpPr>
      <dsp:spPr>
        <a:xfrm rot="8640000">
          <a:off x="2662753" y="2675396"/>
          <a:ext cx="1675426" cy="167542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0" i="0" kern="1200"/>
            <a:t>Eating larger portion sizes.</a:t>
          </a:r>
          <a:endParaRPr lang="en-US" sz="1000" kern="1200"/>
        </a:p>
      </dsp:txBody>
      <dsp:txXfrm rot="10800000">
        <a:off x="3167778" y="2940598"/>
        <a:ext cx="837713" cy="1382226"/>
      </dsp:txXfrm>
    </dsp:sp>
    <dsp:sp modelId="{804B43ED-BF5C-EE4F-9D8D-2449392C53CF}">
      <dsp:nvSpPr>
        <dsp:cNvPr id="0" name=""/>
        <dsp:cNvSpPr/>
      </dsp:nvSpPr>
      <dsp:spPr>
        <a:xfrm rot="12960000">
          <a:off x="924509" y="2675396"/>
          <a:ext cx="1675426" cy="167542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0" i="0" kern="1200"/>
            <a:t>Increased snacking behaviour of highly processed foods.</a:t>
          </a:r>
          <a:endParaRPr lang="en-US" sz="1000" kern="1200"/>
        </a:p>
      </dsp:txBody>
      <dsp:txXfrm rot="10800000">
        <a:off x="1257196" y="2940598"/>
        <a:ext cx="837713" cy="1382226"/>
      </dsp:txXfrm>
    </dsp:sp>
    <dsp:sp modelId="{023FEBE7-E3FB-154B-9D48-03768991705D}">
      <dsp:nvSpPr>
        <dsp:cNvPr id="0" name=""/>
        <dsp:cNvSpPr/>
      </dsp:nvSpPr>
      <dsp:spPr>
        <a:xfrm rot="17280000">
          <a:off x="387363" y="1022228"/>
          <a:ext cx="1675426" cy="167542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0" i="0" kern="1200"/>
            <a:t>Dining out instead of cooking meals at home.</a:t>
          </a:r>
          <a:endParaRPr lang="en-US" sz="1000" kern="1200"/>
        </a:p>
      </dsp:txBody>
      <dsp:txXfrm rot="5400000">
        <a:off x="394539" y="1395782"/>
        <a:ext cx="1382226" cy="8377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AD4A1-770A-D244-BFCC-950FB245C525}">
      <dsp:nvSpPr>
        <dsp:cNvPr id="0" name=""/>
        <dsp:cNvSpPr/>
      </dsp:nvSpPr>
      <dsp:spPr>
        <a:xfrm>
          <a:off x="0" y="19215"/>
          <a:ext cx="5089785" cy="10614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Girls </a:t>
          </a:r>
          <a:endParaRPr lang="en-US" sz="1900" kern="1200"/>
        </a:p>
      </dsp:txBody>
      <dsp:txXfrm>
        <a:off x="51814" y="71029"/>
        <a:ext cx="4986157" cy="957778"/>
      </dsp:txXfrm>
    </dsp:sp>
    <dsp:sp modelId="{13B2E1F2-9171-8244-99F8-CAECF6B8DAE7}">
      <dsp:nvSpPr>
        <dsp:cNvPr id="0" name=""/>
        <dsp:cNvSpPr/>
      </dsp:nvSpPr>
      <dsp:spPr>
        <a:xfrm>
          <a:off x="0" y="1135342"/>
          <a:ext cx="5089785" cy="10614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Racial or ethnic groups classified as a minority.</a:t>
          </a:r>
          <a:endParaRPr lang="en-US" sz="1900" kern="1200"/>
        </a:p>
      </dsp:txBody>
      <dsp:txXfrm>
        <a:off x="51814" y="1187156"/>
        <a:ext cx="4986157" cy="957778"/>
      </dsp:txXfrm>
    </dsp:sp>
    <dsp:sp modelId="{4EBC303C-6FD9-EF4C-BBBC-15B8111806B3}">
      <dsp:nvSpPr>
        <dsp:cNvPr id="0" name=""/>
        <dsp:cNvSpPr/>
      </dsp:nvSpPr>
      <dsp:spPr>
        <a:xfrm>
          <a:off x="0" y="2251468"/>
          <a:ext cx="5089785" cy="10614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Children who experience socioeconomic challenges.</a:t>
          </a:r>
          <a:endParaRPr lang="en-US" sz="1900" kern="1200"/>
        </a:p>
      </dsp:txBody>
      <dsp:txXfrm>
        <a:off x="51814" y="2303282"/>
        <a:ext cx="4986157" cy="957778"/>
      </dsp:txXfrm>
    </dsp:sp>
    <dsp:sp modelId="{25143FC8-E443-4847-828C-E2E7B2ACDB29}">
      <dsp:nvSpPr>
        <dsp:cNvPr id="0" name=""/>
        <dsp:cNvSpPr/>
      </dsp:nvSpPr>
      <dsp:spPr>
        <a:xfrm>
          <a:off x="0" y="3367595"/>
          <a:ext cx="5089785" cy="10614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Children of parents or caregivers who experience stress.</a:t>
          </a:r>
          <a:endParaRPr lang="en-US" sz="1900" kern="1200"/>
        </a:p>
      </dsp:txBody>
      <dsp:txXfrm>
        <a:off x="51814" y="3419409"/>
        <a:ext cx="4986157" cy="957778"/>
      </dsp:txXfrm>
    </dsp:sp>
    <dsp:sp modelId="{7F686593-DB57-1D44-A843-A4B87DD9286F}">
      <dsp:nvSpPr>
        <dsp:cNvPr id="0" name=""/>
        <dsp:cNvSpPr/>
      </dsp:nvSpPr>
      <dsp:spPr>
        <a:xfrm>
          <a:off x="0" y="4483721"/>
          <a:ext cx="5089785" cy="10614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Children who have family members or friends diagnosed with substance use disorder or a mental health condition.</a:t>
          </a:r>
          <a:endParaRPr lang="en-US" sz="1900" kern="1200"/>
        </a:p>
      </dsp:txBody>
      <dsp:txXfrm>
        <a:off x="51814" y="4535535"/>
        <a:ext cx="4986157" cy="9577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60CFD-AB77-412C-A022-F356511A0C95}">
      <dsp:nvSpPr>
        <dsp:cNvPr id="0" name=""/>
        <dsp:cNvSpPr/>
      </dsp:nvSpPr>
      <dsp:spPr>
        <a:xfrm>
          <a:off x="2891043" y="935828"/>
          <a:ext cx="425508" cy="91440"/>
        </a:xfrm>
        <a:custGeom>
          <a:avLst/>
          <a:gdLst/>
          <a:ahLst/>
          <a:cxnLst/>
          <a:rect l="0" t="0" r="0" b="0"/>
          <a:pathLst>
            <a:path>
              <a:moveTo>
                <a:pt x="0" y="45720"/>
              </a:moveTo>
              <a:lnTo>
                <a:pt x="425508"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92395" y="979265"/>
        <a:ext cx="22805" cy="4565"/>
      </dsp:txXfrm>
    </dsp:sp>
    <dsp:sp modelId="{5B9AC861-561D-4232-BFD0-33797E08825B}">
      <dsp:nvSpPr>
        <dsp:cNvPr id="0" name=""/>
        <dsp:cNvSpPr/>
      </dsp:nvSpPr>
      <dsp:spPr>
        <a:xfrm>
          <a:off x="65727" y="386624"/>
          <a:ext cx="2827116" cy="118984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7173" tIns="102000" rIns="97173" bIns="102000" numCol="1" spcCol="1270" anchor="ctr" anchorCtr="0">
          <a:noAutofit/>
        </a:bodyPr>
        <a:lstStyle/>
        <a:p>
          <a:pPr marL="0" lvl="0" indent="0" algn="ctr" defTabSz="711200">
            <a:lnSpc>
              <a:spcPct val="90000"/>
            </a:lnSpc>
            <a:spcBef>
              <a:spcPct val="0"/>
            </a:spcBef>
            <a:spcAft>
              <a:spcPct val="35000"/>
            </a:spcAft>
            <a:buNone/>
          </a:pPr>
          <a:r>
            <a:rPr lang="en-GB" sz="1600" b="1" i="0" kern="1200" dirty="0"/>
            <a:t>Nutrition therapy </a:t>
          </a:r>
          <a:endParaRPr lang="en-US" sz="1600" kern="1200" dirty="0"/>
        </a:p>
      </dsp:txBody>
      <dsp:txXfrm>
        <a:off x="65727" y="386624"/>
        <a:ext cx="2827116" cy="1189847"/>
      </dsp:txXfrm>
    </dsp:sp>
    <dsp:sp modelId="{94D0591C-39CD-4DDE-92D2-283950731A72}">
      <dsp:nvSpPr>
        <dsp:cNvPr id="0" name=""/>
        <dsp:cNvSpPr/>
      </dsp:nvSpPr>
      <dsp:spPr>
        <a:xfrm>
          <a:off x="1479285" y="1958224"/>
          <a:ext cx="3619228" cy="425508"/>
        </a:xfrm>
        <a:custGeom>
          <a:avLst/>
          <a:gdLst/>
          <a:ahLst/>
          <a:cxnLst/>
          <a:rect l="0" t="0" r="0" b="0"/>
          <a:pathLst>
            <a:path>
              <a:moveTo>
                <a:pt x="3619228" y="0"/>
              </a:moveTo>
              <a:lnTo>
                <a:pt x="3619228" y="229854"/>
              </a:lnTo>
              <a:lnTo>
                <a:pt x="0" y="229854"/>
              </a:lnTo>
              <a:lnTo>
                <a:pt x="0" y="425508"/>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197703" y="2168696"/>
        <a:ext cx="182392" cy="4565"/>
      </dsp:txXfrm>
    </dsp:sp>
    <dsp:sp modelId="{18BFBE90-4FBB-46CB-9992-E2AEF56A0F28}">
      <dsp:nvSpPr>
        <dsp:cNvPr id="0" name=""/>
        <dsp:cNvSpPr/>
      </dsp:nvSpPr>
      <dsp:spPr>
        <a:xfrm>
          <a:off x="3348952" y="3071"/>
          <a:ext cx="3499122" cy="195695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7173" tIns="102000" rIns="97173" bIns="102000" numCol="1" spcCol="1270" anchor="ctr" anchorCtr="0">
          <a:noAutofit/>
        </a:bodyPr>
        <a:lstStyle/>
        <a:p>
          <a:pPr marL="0" lvl="0" indent="0" algn="ctr" defTabSz="711200">
            <a:lnSpc>
              <a:spcPct val="90000"/>
            </a:lnSpc>
            <a:spcBef>
              <a:spcPct val="0"/>
            </a:spcBef>
            <a:spcAft>
              <a:spcPct val="35000"/>
            </a:spcAft>
            <a:buNone/>
          </a:pPr>
          <a:r>
            <a:rPr lang="en-GB" sz="1600" b="1" i="0" kern="1200" dirty="0"/>
            <a:t>Behavioural Intervention- </a:t>
          </a:r>
          <a:r>
            <a:rPr lang="en-GB" sz="1600" b="0" i="0" kern="1200" dirty="0"/>
            <a:t>parents and their children should be educated on making long-term healthy lifestyle choices and modify behaviours to improve eating habits, increasing physical activity, engaging in group activities and setting realistic weight management systems in place. </a:t>
          </a:r>
          <a:endParaRPr lang="en-US" sz="1600" kern="1200" dirty="0"/>
        </a:p>
      </dsp:txBody>
      <dsp:txXfrm>
        <a:off x="3348952" y="3071"/>
        <a:ext cx="3499122" cy="1956953"/>
      </dsp:txXfrm>
    </dsp:sp>
    <dsp:sp modelId="{9FD88A54-C778-4B42-A8D1-745DB1C2896F}">
      <dsp:nvSpPr>
        <dsp:cNvPr id="0" name=""/>
        <dsp:cNvSpPr/>
      </dsp:nvSpPr>
      <dsp:spPr>
        <a:xfrm>
          <a:off x="2891043" y="2965336"/>
          <a:ext cx="425508" cy="91440"/>
        </a:xfrm>
        <a:custGeom>
          <a:avLst/>
          <a:gdLst/>
          <a:ahLst/>
          <a:cxnLst/>
          <a:rect l="0" t="0" r="0" b="0"/>
          <a:pathLst>
            <a:path>
              <a:moveTo>
                <a:pt x="0" y="45720"/>
              </a:moveTo>
              <a:lnTo>
                <a:pt x="425508"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92395" y="3008773"/>
        <a:ext cx="22805" cy="4565"/>
      </dsp:txXfrm>
    </dsp:sp>
    <dsp:sp modelId="{0FA52C7C-F6B2-46FC-950F-FDC41C6C6D9B}">
      <dsp:nvSpPr>
        <dsp:cNvPr id="0" name=""/>
        <dsp:cNvSpPr/>
      </dsp:nvSpPr>
      <dsp:spPr>
        <a:xfrm>
          <a:off x="65727" y="2416133"/>
          <a:ext cx="2827116" cy="118984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7173" tIns="102000" rIns="97173" bIns="102000" numCol="1" spcCol="1270" anchor="ctr" anchorCtr="0">
          <a:noAutofit/>
        </a:bodyPr>
        <a:lstStyle/>
        <a:p>
          <a:pPr marL="0" lvl="0" indent="0" algn="ctr" defTabSz="711200">
            <a:lnSpc>
              <a:spcPct val="90000"/>
            </a:lnSpc>
            <a:spcBef>
              <a:spcPct val="0"/>
            </a:spcBef>
            <a:spcAft>
              <a:spcPct val="35000"/>
            </a:spcAft>
            <a:buNone/>
          </a:pPr>
          <a:r>
            <a:rPr lang="en-GB" sz="1600" b="1" i="0" kern="1200"/>
            <a:t>Physical Activity</a:t>
          </a:r>
          <a:endParaRPr lang="en-US" sz="1600" kern="1200"/>
        </a:p>
      </dsp:txBody>
      <dsp:txXfrm>
        <a:off x="65727" y="2416133"/>
        <a:ext cx="2827116" cy="1189847"/>
      </dsp:txXfrm>
    </dsp:sp>
    <dsp:sp modelId="{B294775A-76DD-47A1-820E-3E4E7E77BBFA}">
      <dsp:nvSpPr>
        <dsp:cNvPr id="0" name=""/>
        <dsp:cNvSpPr/>
      </dsp:nvSpPr>
      <dsp:spPr>
        <a:xfrm>
          <a:off x="1479285" y="3604180"/>
          <a:ext cx="3283225" cy="425508"/>
        </a:xfrm>
        <a:custGeom>
          <a:avLst/>
          <a:gdLst/>
          <a:ahLst/>
          <a:cxnLst/>
          <a:rect l="0" t="0" r="0" b="0"/>
          <a:pathLst>
            <a:path>
              <a:moveTo>
                <a:pt x="3283225" y="0"/>
              </a:moveTo>
              <a:lnTo>
                <a:pt x="3283225" y="229854"/>
              </a:lnTo>
              <a:lnTo>
                <a:pt x="0" y="229854"/>
              </a:lnTo>
              <a:lnTo>
                <a:pt x="0" y="425508"/>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38029" y="3814651"/>
        <a:ext cx="165737" cy="4565"/>
      </dsp:txXfrm>
    </dsp:sp>
    <dsp:sp modelId="{CD07E496-E0D4-46E5-BE9B-CB08E1715539}">
      <dsp:nvSpPr>
        <dsp:cNvPr id="0" name=""/>
        <dsp:cNvSpPr/>
      </dsp:nvSpPr>
      <dsp:spPr>
        <a:xfrm>
          <a:off x="3348952" y="2416133"/>
          <a:ext cx="2827116" cy="118984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7173" tIns="102000" rIns="97173" bIns="102000" numCol="1" spcCol="1270" anchor="ctr" anchorCtr="0">
          <a:noAutofit/>
        </a:bodyPr>
        <a:lstStyle/>
        <a:p>
          <a:pPr marL="0" lvl="0" indent="0" algn="ctr" defTabSz="711200">
            <a:lnSpc>
              <a:spcPct val="90000"/>
            </a:lnSpc>
            <a:spcBef>
              <a:spcPct val="0"/>
            </a:spcBef>
            <a:spcAft>
              <a:spcPct val="35000"/>
            </a:spcAft>
            <a:buNone/>
          </a:pPr>
          <a:r>
            <a:rPr lang="en-GB" sz="1600" b="0" i="0" kern="1200"/>
            <a:t>For children and youth aged 5 to 17:</a:t>
          </a:r>
          <a:endParaRPr lang="en-US" sz="1600" kern="1200"/>
        </a:p>
      </dsp:txBody>
      <dsp:txXfrm>
        <a:off x="3348952" y="2416133"/>
        <a:ext cx="2827116" cy="1189847"/>
      </dsp:txXfrm>
    </dsp:sp>
    <dsp:sp modelId="{73A54B7E-6A5C-4289-A814-EE8B2B8DFB87}">
      <dsp:nvSpPr>
        <dsp:cNvPr id="0" name=""/>
        <dsp:cNvSpPr/>
      </dsp:nvSpPr>
      <dsp:spPr>
        <a:xfrm>
          <a:off x="2891043" y="4611292"/>
          <a:ext cx="425508" cy="91440"/>
        </a:xfrm>
        <a:custGeom>
          <a:avLst/>
          <a:gdLst/>
          <a:ahLst/>
          <a:cxnLst/>
          <a:rect l="0" t="0" r="0" b="0"/>
          <a:pathLst>
            <a:path>
              <a:moveTo>
                <a:pt x="0" y="45720"/>
              </a:moveTo>
              <a:lnTo>
                <a:pt x="425508"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92395" y="4654729"/>
        <a:ext cx="22805" cy="4565"/>
      </dsp:txXfrm>
    </dsp:sp>
    <dsp:sp modelId="{7C7A1EC7-BCF5-4751-BDFB-C168E768B103}">
      <dsp:nvSpPr>
        <dsp:cNvPr id="0" name=""/>
        <dsp:cNvSpPr/>
      </dsp:nvSpPr>
      <dsp:spPr>
        <a:xfrm>
          <a:off x="65727" y="4062088"/>
          <a:ext cx="2827116" cy="118984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7173" tIns="102000" rIns="97173" bIns="102000" numCol="1" spcCol="1270" anchor="ctr" anchorCtr="0">
          <a:noAutofit/>
        </a:bodyPr>
        <a:lstStyle/>
        <a:p>
          <a:pPr marL="0" lvl="0" indent="0" algn="ctr" defTabSz="711200">
            <a:lnSpc>
              <a:spcPct val="90000"/>
            </a:lnSpc>
            <a:spcBef>
              <a:spcPct val="0"/>
            </a:spcBef>
            <a:spcAft>
              <a:spcPct val="35000"/>
            </a:spcAft>
            <a:buNone/>
          </a:pPr>
          <a:r>
            <a:rPr lang="en-GB" sz="1600" b="0" i="0" kern="1200" dirty="0"/>
            <a:t>get at least 60 minutes of moderate-to- vigorous physical activity (MVPA) per day, on average.</a:t>
          </a:r>
          <a:endParaRPr lang="en-US" sz="1600" kern="1200" dirty="0"/>
        </a:p>
      </dsp:txBody>
      <dsp:txXfrm>
        <a:off x="65727" y="4062088"/>
        <a:ext cx="2827116" cy="1189847"/>
      </dsp:txXfrm>
    </dsp:sp>
    <dsp:sp modelId="{871776DF-B94B-4180-8610-685F160AA186}">
      <dsp:nvSpPr>
        <dsp:cNvPr id="0" name=""/>
        <dsp:cNvSpPr/>
      </dsp:nvSpPr>
      <dsp:spPr>
        <a:xfrm>
          <a:off x="3348952" y="4062088"/>
          <a:ext cx="2613341" cy="118984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7173" tIns="102000" rIns="97173" bIns="102000" numCol="1" spcCol="1270" anchor="ctr" anchorCtr="0">
          <a:noAutofit/>
        </a:bodyPr>
        <a:lstStyle/>
        <a:p>
          <a:pPr marL="0" lvl="0" indent="0" algn="ctr" defTabSz="711200">
            <a:lnSpc>
              <a:spcPct val="90000"/>
            </a:lnSpc>
            <a:spcBef>
              <a:spcPct val="0"/>
            </a:spcBef>
            <a:spcAft>
              <a:spcPct val="35000"/>
            </a:spcAft>
            <a:buNone/>
          </a:pPr>
          <a:r>
            <a:rPr lang="en-GB" sz="1600" b="0" i="0" kern="1200" dirty="0"/>
            <a:t>get an additional several hours of light physical activity (LPA) through structured and unstructured activities.</a:t>
          </a:r>
          <a:endParaRPr lang="en-US" sz="1600" kern="1200" dirty="0"/>
        </a:p>
      </dsp:txBody>
      <dsp:txXfrm>
        <a:off x="3348952" y="4062088"/>
        <a:ext cx="2613341" cy="11898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97354-FF19-DE4C-AAE1-364166B3D1B8}">
      <dsp:nvSpPr>
        <dsp:cNvPr id="0" name=""/>
        <dsp:cNvSpPr/>
      </dsp:nvSpPr>
      <dsp:spPr>
        <a:xfrm>
          <a:off x="30879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BMI ≥</a:t>
          </a:r>
          <a:r>
            <a:rPr lang="en-GB" sz="1900" b="1" kern="1200"/>
            <a:t>120% of the 95th percentile for age</a:t>
          </a:r>
          <a:r>
            <a:rPr lang="en-GB" sz="1900" kern="1200"/>
            <a:t> </a:t>
          </a:r>
          <a:endParaRPr lang="en-US" sz="1900" kern="1200"/>
        </a:p>
      </dsp:txBody>
      <dsp:txXfrm>
        <a:off x="308796" y="2331"/>
        <a:ext cx="2173337" cy="1304002"/>
      </dsp:txXfrm>
    </dsp:sp>
    <dsp:sp modelId="{27BC2372-8738-DD44-964C-57502DDCC649}">
      <dsp:nvSpPr>
        <dsp:cNvPr id="0" name=""/>
        <dsp:cNvSpPr/>
      </dsp:nvSpPr>
      <dsp:spPr>
        <a:xfrm>
          <a:off x="269946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BMI ≥</a:t>
          </a:r>
          <a:r>
            <a:rPr lang="en-GB" sz="1900" b="1" kern="1200"/>
            <a:t>35</a:t>
          </a:r>
          <a:r>
            <a:rPr lang="en-GB" sz="1900" kern="1200"/>
            <a:t> (whichever lower) </a:t>
          </a:r>
          <a:endParaRPr lang="en-US" sz="1900" kern="1200"/>
        </a:p>
      </dsp:txBody>
      <dsp:txXfrm>
        <a:off x="2699466" y="2331"/>
        <a:ext cx="2173337" cy="1304002"/>
      </dsp:txXfrm>
    </dsp:sp>
    <dsp:sp modelId="{BC456658-A714-804C-98D8-75FC73E3E82E}">
      <dsp:nvSpPr>
        <dsp:cNvPr id="0" name=""/>
        <dsp:cNvSpPr/>
      </dsp:nvSpPr>
      <dsp:spPr>
        <a:xfrm>
          <a:off x="30879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a:t>plus</a:t>
          </a:r>
          <a:r>
            <a:rPr lang="en-GB" sz="1900" kern="1200"/>
            <a:t> a clinically significant obesity comorbidity </a:t>
          </a:r>
          <a:r>
            <a:rPr lang="en-GB" sz="1900" b="1" kern="1200"/>
            <a:t>or</a:t>
          </a:r>
          <a:endParaRPr lang="en-US" sz="1900" kern="1200"/>
        </a:p>
      </dsp:txBody>
      <dsp:txXfrm>
        <a:off x="308796" y="1523667"/>
        <a:ext cx="2173337" cy="1304002"/>
      </dsp:txXfrm>
    </dsp:sp>
    <dsp:sp modelId="{F33097C1-1A2C-B342-8817-3CD32EA51FCC}">
      <dsp:nvSpPr>
        <dsp:cNvPr id="0" name=""/>
        <dsp:cNvSpPr/>
      </dsp:nvSpPr>
      <dsp:spPr>
        <a:xfrm>
          <a:off x="269946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BMI ≥</a:t>
          </a:r>
          <a:r>
            <a:rPr lang="en-GB" sz="1900" b="1" kern="1200"/>
            <a:t>140% of the 95th percentile for age</a:t>
          </a:r>
          <a:r>
            <a:rPr lang="en-GB" sz="1900" kern="1200"/>
            <a:t> </a:t>
          </a:r>
          <a:endParaRPr lang="en-US" sz="1900" kern="1200"/>
        </a:p>
      </dsp:txBody>
      <dsp:txXfrm>
        <a:off x="2699466" y="1523667"/>
        <a:ext cx="2173337" cy="1304002"/>
      </dsp:txXfrm>
    </dsp:sp>
    <dsp:sp modelId="{E014AE7C-3F2D-D140-A6C6-668F32573AE7}">
      <dsp:nvSpPr>
        <dsp:cNvPr id="0" name=""/>
        <dsp:cNvSpPr/>
      </dsp:nvSpPr>
      <dsp:spPr>
        <a:xfrm>
          <a:off x="1504131" y="3045003"/>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BMI ≥</a:t>
          </a:r>
          <a:r>
            <a:rPr lang="en-GB" sz="1900" b="1" kern="1200"/>
            <a:t>40</a:t>
          </a:r>
          <a:r>
            <a:rPr lang="en-GB" sz="1900" kern="1200"/>
            <a:t> (whichever lower), with or without comorbidity.</a:t>
          </a:r>
          <a:endParaRPr lang="en-US" sz="1900" kern="1200"/>
        </a:p>
      </dsp:txBody>
      <dsp:txXfrm>
        <a:off x="1504131" y="3045003"/>
        <a:ext cx="2173337" cy="1304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E3DED-DA4A-4A42-9584-7F91E1401B85}">
      <dsp:nvSpPr>
        <dsp:cNvPr id="0" name=""/>
        <dsp:cNvSpPr/>
      </dsp:nvSpPr>
      <dsp:spPr>
        <a:xfrm>
          <a:off x="311057" y="1008"/>
          <a:ext cx="2423205" cy="145392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MT" sz="1400" b="1" kern="1200"/>
            <a:t>continue medical management</a:t>
          </a:r>
          <a:r>
            <a:rPr lang="en-MT" sz="1400" kern="1200"/>
            <a:t> with ongoing monitoring.</a:t>
          </a:r>
          <a:endParaRPr lang="en-US" sz="1400" kern="1200"/>
        </a:p>
      </dsp:txBody>
      <dsp:txXfrm>
        <a:off x="311057" y="1008"/>
        <a:ext cx="2423205" cy="1453923"/>
      </dsp:txXfrm>
    </dsp:sp>
    <dsp:sp modelId="{EF8AC63A-045A-4C48-8B52-252CDF2FB9A0}">
      <dsp:nvSpPr>
        <dsp:cNvPr id="0" name=""/>
        <dsp:cNvSpPr/>
      </dsp:nvSpPr>
      <dsp:spPr>
        <a:xfrm>
          <a:off x="2976582" y="1008"/>
          <a:ext cx="2423205" cy="1453923"/>
        </a:xfrm>
        <a:prstGeom prst="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MT" sz="1400" kern="1200"/>
            <a:t>If persistent hyperglycemia and limited weight loss despite maximal pharmacotherapy → consider </a:t>
          </a:r>
          <a:r>
            <a:rPr lang="en-MT" sz="1400" b="1" kern="1200"/>
            <a:t>ESG</a:t>
          </a:r>
          <a:r>
            <a:rPr lang="en-MT" sz="1400" kern="1200"/>
            <a:t> as a minimally invasive bridge, or </a:t>
          </a:r>
          <a:r>
            <a:rPr lang="en-MT" sz="1400" b="1" kern="1200"/>
            <a:t>MBS</a:t>
          </a:r>
          <a:r>
            <a:rPr lang="en-MT" sz="1400" kern="1200"/>
            <a:t> if complications progress </a:t>
          </a:r>
          <a:endParaRPr lang="en-US" sz="1400" kern="1200"/>
        </a:p>
      </dsp:txBody>
      <dsp:txXfrm>
        <a:off x="2976582" y="1008"/>
        <a:ext cx="2423205" cy="1453923"/>
      </dsp:txXfrm>
    </dsp:sp>
    <dsp:sp modelId="{D5F88AD0-E27D-4C41-9A72-4436CBA42FF0}">
      <dsp:nvSpPr>
        <dsp:cNvPr id="0" name=""/>
        <dsp:cNvSpPr/>
      </dsp:nvSpPr>
      <dsp:spPr>
        <a:xfrm>
          <a:off x="311057" y="1697252"/>
          <a:ext cx="2423205" cy="1453923"/>
        </a:xfrm>
        <a:prstGeom prst="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MT" sz="1400" kern="1200"/>
            <a:t>Apply escalation triggers :</a:t>
          </a:r>
          <a:endParaRPr lang="en-US" sz="1400" kern="1200"/>
        </a:p>
      </dsp:txBody>
      <dsp:txXfrm>
        <a:off x="311057" y="1697252"/>
        <a:ext cx="2423205" cy="1453923"/>
      </dsp:txXfrm>
    </dsp:sp>
    <dsp:sp modelId="{D32B029D-3EF9-6849-B390-AF68210B4443}">
      <dsp:nvSpPr>
        <dsp:cNvPr id="0" name=""/>
        <dsp:cNvSpPr/>
      </dsp:nvSpPr>
      <dsp:spPr>
        <a:xfrm>
          <a:off x="2976582" y="1697252"/>
          <a:ext cx="2423205" cy="1453923"/>
        </a:xfrm>
        <a:prstGeom prst="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MT" sz="1400" kern="1200"/>
            <a:t>plateau ±2 kg ≥8 weeks; </a:t>
          </a:r>
          <a:endParaRPr lang="en-US" sz="1400" kern="1200"/>
        </a:p>
      </dsp:txBody>
      <dsp:txXfrm>
        <a:off x="2976582" y="1697252"/>
        <a:ext cx="2423205" cy="1453923"/>
      </dsp:txXfrm>
    </dsp:sp>
    <dsp:sp modelId="{217EA83D-5D7F-B648-922E-2D5FB561D112}">
      <dsp:nvSpPr>
        <dsp:cNvPr id="0" name=""/>
        <dsp:cNvSpPr/>
      </dsp:nvSpPr>
      <dsp:spPr>
        <a:xfrm>
          <a:off x="311057" y="3393496"/>
          <a:ext cx="2423205" cy="1453923"/>
        </a:xfrm>
        <a:prstGeom prst="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MT" sz="1400" kern="1200"/>
            <a:t>&lt;10% loss at 6 months or &lt;15% at 12 months; </a:t>
          </a:r>
          <a:endParaRPr lang="en-US" sz="1400" kern="1200"/>
        </a:p>
      </dsp:txBody>
      <dsp:txXfrm>
        <a:off x="311057" y="3393496"/>
        <a:ext cx="2423205" cy="1453923"/>
      </dsp:txXfrm>
    </dsp:sp>
    <dsp:sp modelId="{504A84C0-1FAC-C54B-BCC0-59A928AB0998}">
      <dsp:nvSpPr>
        <dsp:cNvPr id="0" name=""/>
        <dsp:cNvSpPr/>
      </dsp:nvSpPr>
      <dsp:spPr>
        <a:xfrm>
          <a:off x="2976582" y="3393496"/>
          <a:ext cx="2423205" cy="145392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MT" sz="1400" kern="1200"/>
            <a:t>advanced complications such as HbA1c &gt;9%, HTN &gt;160/100 on ≥3 meds, AHI &gt;30, established CVD</a:t>
          </a:r>
          <a:endParaRPr lang="en-US" sz="1400" kern="1200"/>
        </a:p>
      </dsp:txBody>
      <dsp:txXfrm>
        <a:off x="2976582" y="3393496"/>
        <a:ext cx="2423205" cy="145392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1T11:26:23.875"/>
    </inkml:context>
    <inkml:brush xml:id="br0">
      <inkml:brushProperty name="width" value="0.05" units="cm"/>
      <inkml:brushProperty name="height" value="0.05" units="cm"/>
      <inkml:brushProperty name="color" value="#E71224"/>
    </inkml:brush>
  </inkml:definitions>
  <inkml:trace contextRef="#ctx0" brushRef="#br0">892 446 24575,'0'-13'0,"0"-1"0,0 1 0,0-1 0,0 1 0,0-1 0,-6 1 0,-2-7 0,1 5 0,-5-4 0,4-1 0,-5 5 0,-1-10 0,1 10 0,5-5 0,-4 7 0,5-1 0,-7 1 0,1-1 0,-1 1 0,1-1 0,-1 1 0,1-1 0,-1 7 0,1-5 0,-1 10 0,1-10 0,-1 11 0,-5-11 0,4 10 0,-5-4 0,7 0 0,-1 5 0,1-5 0,-1 6 0,-5-6 0,-8 4 0,4-10 0,-2 11 0,11-5 0,-5 6 0,4 0 0,-5 0 0,7 0 0,-1 0 0,1 0 0,-1 0 0,1 0 0,-1 0 0,1 0 0,-1 0 0,1 0 0,-1 0 0,1 0 0,-1 0 0,1 0 0,-1 0 0,1 6 0,-1 1 0,1 7 0,5-1 0,2 1 0,0-1 0,-1 1 0,-1-1 0,-4 1 0,5-1 0,-7 1 0,7-1 0,1 1 0,0-1 0,4 1 0,-4-1 0,6 1 0,-6-1 0,5 1 0,-5-1 0,6 1 0,-6-1 0,4 1 0,-4-1 0,6 1 0,-6-1 0,5 1 0,-5-1 0,6 1 0,0-1 0,0 1 0,0-1 0,0 1 0,0-1 0,0 1 0,0-1 0,0 1 0,0-1 0,0 1 0,0-1 0,0 1 0,0-1 0,0 1 0,0-1 0,0 1 0,0-1 0,0 1 0,0-1 0,0 1 0,0-1 0,0 1 0,0 5 0,0-4 0,0 5 0,0-7 0,0 1 0,0-1 0,0 1 0,0-1 0,0 1 0,0-1 0,6 1 0,-5-1 0,11 1 0,-10-1 0,10 1 0,-5-1 0,1 1 0,4-1 0,-5 1 0,7-1 0,-1 1 0,1-1 0,-1-5 0,1-2 0,-1 0 0,1 1 0,-1 1 0,7 4 0,-5-11 0,4 11 0,-5-10 0,-1 4 0,7-6 0,-5 0 0,4 0 0,-5 0 0,-1 0 0,1 0 0,-1 0 0,1 0 0,-1 0 0,1 0 0,-1 0 0,1 0 0,-1 0 0,18 0 0,-14 0 0,31-8 0,-30 6 0,12-5 0,-16 7 0,-1 0 0,1-6 0,-1-2 0,1 1 0,5-5 0,-4 4 0,5 1 0,-7-5 0,1 4 0,-1-5 0,7-1 0,-5 1 0,4-1 0,-5 1 0,-1-1 0,1 1 0,-1-1 0,1 1 0,-7-1 0,-1 1 0,-6-1 0,0 1 0,0-1 0,0-5 0,0 4 0,0-5 0,0 7 0,0-1 0,0 1 0,0-1 0,0 1 0,0-1 0,0 1 0,0-1 0,0 1 0,0-1 0,0 1 0,0-1 0,0 1 0,0-1 0,0 1 0,-6-1 0,5 1 0,-11-1 0,10 1 0,-10-1 0,11 7 0,-5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1T11:27:00.826"/>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C2A94-E9C5-D64F-8537-EA668B41EC0A}" type="datetimeFigureOut">
              <a:rPr lang="en-GB" smtClean="0"/>
              <a:t>12/02/2026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9E937-E454-0942-975D-B2C513834C54}" type="slidenum">
              <a:rPr lang="en-GB" smtClean="0"/>
              <a:t>‹#›</a:t>
            </a:fld>
            <a:endParaRPr lang="en-GB"/>
          </a:p>
        </p:txBody>
      </p:sp>
    </p:spTree>
    <p:extLst>
      <p:ext uri="{BB962C8B-B14F-4D97-AF65-F5344CB8AC3E}">
        <p14:creationId xmlns:p14="http://schemas.microsoft.com/office/powerpoint/2010/main" val="2112116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y.clevelandclinic.org/health/articles/21559-child-development"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my.clevelandclinic.org/health/body/24052-adipose-tissue-body-fat" TargetMode="External"/><Relationship Id="rId4" Type="http://schemas.openxmlformats.org/officeDocument/2006/relationships/hyperlink" Target="https://my.clevelandclinic.org/health/articles/4182-fat-and-calorie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ealth.clevelandclinic.org/what-are-microaggressions-and-example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my.clevelandclinic.org/health/body/21893-metabolism" TargetMode="External"/><Relationship Id="rId4" Type="http://schemas.openxmlformats.org/officeDocument/2006/relationships/hyperlink" Target="https://my.clevelandclinic.org/health/articles/21196-immune-syste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T" sz="1800" kern="0" dirty="0">
                <a:solidFill>
                  <a:srgbClr val="FFFFFF"/>
                </a:solidFill>
                <a:effectLst/>
                <a:latin typeface="BrandonText-Bold"/>
                <a:ea typeface="Times New Roman" panose="02020603050405020304" pitchFamily="18" charset="0"/>
                <a:cs typeface="Times New Roman" panose="02020603050405020304" pitchFamily="18" charset="0"/>
              </a:rPr>
              <a:t>Obesity is very common, affecting 1 in 6 adults and 1 in 11 </a:t>
            </a:r>
            <a:r>
              <a:rPr lang="en-MT" sz="1800" kern="0">
                <a:solidFill>
                  <a:srgbClr val="FFFFFF"/>
                </a:solidFill>
                <a:effectLst/>
                <a:latin typeface="BrandonText-Bold"/>
                <a:ea typeface="Times New Roman" panose="02020603050405020304" pitchFamily="18" charset="0"/>
                <a:cs typeface="Times New Roman" panose="02020603050405020304" pitchFamily="18" charset="0"/>
              </a:rPr>
              <a:t>children </a:t>
            </a:r>
            <a:endParaRPr lang="en-GB" sz="1800" kern="0" dirty="0">
              <a:solidFill>
                <a:srgbClr val="FFFFFF"/>
              </a:solidFill>
              <a:effectLst/>
              <a:latin typeface="BrandonText-Bold"/>
              <a:ea typeface="Times New Roman" panose="02020603050405020304" pitchFamily="18" charset="0"/>
              <a:cs typeface="Times New Roman" panose="02020603050405020304" pitchFamily="18" charset="0"/>
            </a:endParaRPr>
          </a:p>
          <a:p>
            <a:r>
              <a:rPr lang="en-MT" sz="1200" kern="100">
                <a:solidFill>
                  <a:srgbClr val="33313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Obesity has been described by the World Health Organisation as the largest health threat facing mankind. Obesity is manifestly an issue of energy balance. </a:t>
            </a:r>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1</a:t>
            </a:fld>
            <a:endParaRPr lang="en-GB"/>
          </a:p>
        </p:txBody>
      </p:sp>
    </p:spTree>
    <p:extLst>
      <p:ext uri="{BB962C8B-B14F-4D97-AF65-F5344CB8AC3E}">
        <p14:creationId xmlns:p14="http://schemas.microsoft.com/office/powerpoint/2010/main" val="412793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__Roboto_ba6641"/>
              </a:rPr>
              <a:t>Shared family </a:t>
            </a:r>
            <a:r>
              <a:rPr lang="en-GB" b="0" i="0" dirty="0" err="1">
                <a:effectLst/>
                <a:latin typeface="__Roboto_ba6641"/>
              </a:rPr>
              <a:t>behaviors</a:t>
            </a:r>
            <a:r>
              <a:rPr lang="en-GB" b="0" i="0" dirty="0">
                <a:effectLst/>
                <a:latin typeface="__Roboto_ba6641"/>
              </a:rPr>
              <a:t> and home environment factors can contribute to childhood obesity, including:</a:t>
            </a:r>
          </a:p>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11</a:t>
            </a:fld>
            <a:endParaRPr lang="en-GB"/>
          </a:p>
        </p:txBody>
      </p:sp>
    </p:spTree>
    <p:extLst>
      <p:ext uri="{BB962C8B-B14F-4D97-AF65-F5344CB8AC3E}">
        <p14:creationId xmlns:p14="http://schemas.microsoft.com/office/powerpoint/2010/main" val="165953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555555"/>
                </a:solidFill>
                <a:effectLst/>
                <a:latin typeface="__Roboto_ba6641"/>
              </a:rPr>
              <a:t>Any child under the age of 18 can have an adverse childhood experience. ACEs are more common among:</a:t>
            </a:r>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12</a:t>
            </a:fld>
            <a:endParaRPr lang="en-GB"/>
          </a:p>
        </p:txBody>
      </p:sp>
    </p:spTree>
    <p:extLst>
      <p:ext uri="{BB962C8B-B14F-4D97-AF65-F5344CB8AC3E}">
        <p14:creationId xmlns:p14="http://schemas.microsoft.com/office/powerpoint/2010/main" val="297250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33428A"/>
                </a:solidFill>
                <a:effectLst/>
                <a:highlight>
                  <a:srgbClr val="FFFFFF"/>
                </a:highlight>
                <a:latin typeface="Arial" panose="020B0604020202020204" pitchFamily="34" charset="0"/>
                <a:cs typeface="Arial" panose="020B0604020202020204" pitchFamily="34" charset="0"/>
              </a:rPr>
              <a:t>Children with obesity may be susceptible to physical health problems such as:</a:t>
            </a:r>
          </a:p>
          <a:p>
            <a:endParaRPr lang="en-GB" b="0" i="0" dirty="0">
              <a:solidFill>
                <a:srgbClr val="33428A"/>
              </a:solidFill>
              <a:effectLst/>
              <a:highlight>
                <a:srgbClr val="FFFFFF"/>
              </a:highlight>
              <a:latin typeface="futura-pt"/>
            </a:endParaRPr>
          </a:p>
          <a:p>
            <a:r>
              <a:rPr lang="en-GB" b="0" i="0" dirty="0">
                <a:solidFill>
                  <a:srgbClr val="33428A"/>
                </a:solidFill>
                <a:effectLst/>
                <a:highlight>
                  <a:srgbClr val="FFFFFF"/>
                </a:highlight>
                <a:latin typeface="futura-pt"/>
              </a:rPr>
              <a:t>Children living in larger bodies are at a higher risk of weight-related teasing and bullying which can have a negative impact on their mental health, leading to</a:t>
            </a:r>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13</a:t>
            </a:fld>
            <a:endParaRPr lang="en-GB"/>
          </a:p>
        </p:txBody>
      </p:sp>
    </p:spTree>
    <p:extLst>
      <p:ext uri="{BB962C8B-B14F-4D97-AF65-F5344CB8AC3E}">
        <p14:creationId xmlns:p14="http://schemas.microsoft.com/office/powerpoint/2010/main" val="363940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33428A"/>
                </a:solidFill>
                <a:effectLst/>
                <a:highlight>
                  <a:srgbClr val="FFFFFF"/>
                </a:highlight>
                <a:latin typeface="futura-pt"/>
              </a:rPr>
              <a:t>in a language that is sensitive and appropriate. </a:t>
            </a:r>
          </a:p>
          <a:p>
            <a:r>
              <a:rPr lang="en-GB" b="0" i="0" dirty="0">
                <a:solidFill>
                  <a:srgbClr val="33428A"/>
                </a:solidFill>
                <a:effectLst/>
                <a:highlight>
                  <a:srgbClr val="FFFFFF"/>
                </a:highlight>
                <a:latin typeface="futura-pt"/>
              </a:rPr>
              <a:t>That is why it is important to have a safe and secure environment free of fat shaming or trauma, and build confidence in the child.</a:t>
            </a:r>
          </a:p>
          <a:p>
            <a:endParaRPr lang="en-GB" b="0" i="0" dirty="0">
              <a:solidFill>
                <a:srgbClr val="33428A"/>
              </a:solidFill>
              <a:effectLst/>
              <a:highlight>
                <a:srgbClr val="FFFFFF"/>
              </a:highlight>
              <a:latin typeface="futura-pt"/>
            </a:endParaRPr>
          </a:p>
          <a:p>
            <a:r>
              <a:rPr lang="en-GB" b="0" i="0" dirty="0">
                <a:solidFill>
                  <a:srgbClr val="33428A"/>
                </a:solidFill>
                <a:effectLst/>
                <a:highlight>
                  <a:srgbClr val="FFFFFF"/>
                </a:highlight>
                <a:latin typeface="futura-pt"/>
              </a:rPr>
              <a:t>Nobody at home should be on restrictive diets to lose weight – instead the focus should be on wholesome, real food that is nutritious and tastes good, with no restrictions or monitoring.</a:t>
            </a:r>
          </a:p>
          <a:p>
            <a:endParaRPr lang="en-GB" b="0" i="0" dirty="0">
              <a:solidFill>
                <a:srgbClr val="33428A"/>
              </a:solidFill>
              <a:effectLst/>
              <a:highlight>
                <a:srgbClr val="FFFFFF"/>
              </a:highlight>
              <a:latin typeface="futura-pt"/>
            </a:endParaRPr>
          </a:p>
          <a:p>
            <a:pPr algn="l"/>
            <a:r>
              <a:rPr lang="en-GB" b="0" i="0" dirty="0">
                <a:solidFill>
                  <a:srgbClr val="33428A"/>
                </a:solidFill>
                <a:effectLst/>
                <a:highlight>
                  <a:srgbClr val="FFFFFF"/>
                </a:highlight>
                <a:latin typeface="futura-pt"/>
              </a:rPr>
              <a:t>The focus should be on health and not numbers on a scale</a:t>
            </a:r>
          </a:p>
          <a:p>
            <a:br>
              <a:rPr lang="en-GB" dirty="0"/>
            </a:br>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14</a:t>
            </a:fld>
            <a:endParaRPr lang="en-GB"/>
          </a:p>
        </p:txBody>
      </p:sp>
    </p:spTree>
    <p:extLst>
      <p:ext uri="{BB962C8B-B14F-4D97-AF65-F5344CB8AC3E}">
        <p14:creationId xmlns:p14="http://schemas.microsoft.com/office/powerpoint/2010/main" val="181072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err="1">
                <a:solidFill>
                  <a:srgbClr val="33428A"/>
                </a:solidFill>
                <a:effectLst/>
                <a:highlight>
                  <a:srgbClr val="FFFFFF"/>
                </a:highlight>
                <a:latin typeface="futura-pt"/>
              </a:rPr>
              <a:t>Pediatric</a:t>
            </a:r>
            <a:r>
              <a:rPr lang="en-GB" b="0" i="0" dirty="0">
                <a:solidFill>
                  <a:srgbClr val="33428A"/>
                </a:solidFill>
                <a:effectLst/>
                <a:highlight>
                  <a:srgbClr val="FFFFFF"/>
                </a:highlight>
                <a:latin typeface="futura-pt"/>
              </a:rPr>
              <a:t> obesity treatment is somewhat different from adults since parents are responsible for nutrition, physical activity and other lifestyle patterns for their child. </a:t>
            </a:r>
          </a:p>
          <a:p>
            <a:pPr algn="l"/>
            <a:r>
              <a:rPr lang="en-GB" b="0" i="0" dirty="0">
                <a:solidFill>
                  <a:srgbClr val="33428A"/>
                </a:solidFill>
                <a:effectLst/>
                <a:highlight>
                  <a:srgbClr val="FFFFFF"/>
                </a:highlight>
                <a:latin typeface="futura-pt"/>
              </a:rPr>
              <a:t>It is recommended to seek medical advice in case of any </a:t>
            </a:r>
            <a:r>
              <a:rPr lang="en-GB" b="0" i="0" dirty="0" err="1">
                <a:solidFill>
                  <a:srgbClr val="33428A"/>
                </a:solidFill>
                <a:effectLst/>
                <a:highlight>
                  <a:srgbClr val="FFFFFF"/>
                </a:highlight>
                <a:latin typeface="futura-pt"/>
              </a:rPr>
              <a:t>preexisting</a:t>
            </a:r>
            <a:r>
              <a:rPr lang="en-GB" b="0" i="0" dirty="0">
                <a:solidFill>
                  <a:srgbClr val="33428A"/>
                </a:solidFill>
                <a:effectLst/>
                <a:highlight>
                  <a:srgbClr val="FFFFFF"/>
                </a:highlight>
                <a:latin typeface="futura-pt"/>
              </a:rPr>
              <a:t> or underlying conditions that may be causing weight gain. The healthcare provider should be made aware of family history, any physical or mental trauma or any other risk factor for their child becoming overweight and together set up systems that are individualized, realistic and actionable.</a:t>
            </a:r>
          </a:p>
          <a:p>
            <a:br>
              <a:rPr lang="en-GB" dirty="0"/>
            </a:br>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15</a:t>
            </a:fld>
            <a:endParaRPr lang="en-GB"/>
          </a:p>
        </p:txBody>
      </p:sp>
    </p:spTree>
    <p:extLst>
      <p:ext uri="{BB962C8B-B14F-4D97-AF65-F5344CB8AC3E}">
        <p14:creationId xmlns:p14="http://schemas.microsoft.com/office/powerpoint/2010/main" val="3135407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listed: T2D, idiopathic intracranial hypertension, OSA with AHI &gt;</a:t>
            </a:r>
            <a:r>
              <a:rPr lang="en-GB" b="1" dirty="0"/>
              <a:t>5</a:t>
            </a:r>
            <a:r>
              <a:rPr lang="en-GB" dirty="0"/>
              <a:t>, metabolic dysfunction‑associated steatohepatitis, Blount disease, slipped capital femoral epiphysis, GERD, hypertension, insulin resistance, reduced health‑related quality of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Common adolescent procedures sleeve gastrectomy now </a:t>
            </a:r>
            <a:r>
              <a:rPr lang="en-GB" b="1" dirty="0"/>
              <a:t>&gt;80%</a:t>
            </a:r>
            <a:r>
              <a:rPr lang="en-GB" dirty="0"/>
              <a:t>; Roux‑en‑Y </a:t>
            </a:r>
            <a:r>
              <a:rPr lang="en-GB" b="1" dirty="0"/>
              <a:t>&lt;20%</a:t>
            </a:r>
            <a:r>
              <a:rPr lang="en-GB" dirty="0"/>
              <a:t> (higher nutritional deficiency risk though may help T2D); both reduce weight/BMI in short‑to‑intermediate term (1–3 years).</a:t>
            </a:r>
          </a:p>
          <a:p>
            <a:endParaRPr lang="en-US" dirty="0"/>
          </a:p>
        </p:txBody>
      </p:sp>
      <p:sp>
        <p:nvSpPr>
          <p:cNvPr id="4" name="Slide Number Placeholder 3"/>
          <p:cNvSpPr>
            <a:spLocks noGrp="1"/>
          </p:cNvSpPr>
          <p:nvPr>
            <p:ph type="sldNum" sz="quarter" idx="5"/>
          </p:nvPr>
        </p:nvSpPr>
        <p:spPr/>
        <p:txBody>
          <a:bodyPr/>
          <a:lstStyle/>
          <a:p>
            <a:fld id="{72C9E937-E454-0942-975D-B2C513834C54}" type="slidenum">
              <a:rPr lang="en-GB" smtClean="0"/>
              <a:t>16</a:t>
            </a:fld>
            <a:endParaRPr lang="en-GB"/>
          </a:p>
        </p:txBody>
      </p:sp>
    </p:spTree>
    <p:extLst>
      <p:ext uri="{BB962C8B-B14F-4D97-AF65-F5344CB8AC3E}">
        <p14:creationId xmlns:p14="http://schemas.microsoft.com/office/powerpoint/2010/main" val="3538549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F20639D4-E55F-8A4B-A97E-DD05713EBA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Rectangle 3">
            <a:extLst>
              <a:ext uri="{FF2B5EF4-FFF2-40B4-BE49-F238E27FC236}">
                <a16:creationId xmlns:a16="http://schemas.microsoft.com/office/drawing/2014/main" id="{10497C88-7207-DA42-A745-B0FCD46E56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Management of obesity involves lifestyle therapy pharmacotherapy and surgery. 2</a:t>
            </a:r>
          </a:p>
          <a:p>
            <a:r>
              <a:rPr lang="en-GB" dirty="0"/>
              <a:t>comprehensive lifestyle intervention and pharmacotherapy are associated with approximately 5% total weight loss (%TWL) and 5% to 10% TWL, respectively. 3,4 In contradistinction, surgical intervention is effective and consistently induces greater than 25% TWL. 5 Nevertheless, less than 1% of eligible patients elect to undergo surgery. 6</a:t>
            </a:r>
          </a:p>
          <a:p>
            <a:endParaRPr lang="es-ES" altLang="aa-ET" dirty="0">
              <a:ea typeface="ＭＳ Ｐゴシック" panose="020B0600070205080204" pitchFamily="34" charset="-128"/>
            </a:endParaRPr>
          </a:p>
        </p:txBody>
      </p:sp>
    </p:spTree>
    <p:extLst>
      <p:ext uri="{BB962C8B-B14F-4D97-AF65-F5344CB8AC3E}">
        <p14:creationId xmlns:p14="http://schemas.microsoft.com/office/powerpoint/2010/main" val="1333946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In</a:t>
            </a:r>
            <a:r>
              <a:rPr lang="es-ES" baseline="0" dirty="0"/>
              <a:t> </a:t>
            </a:r>
            <a:r>
              <a:rPr lang="es-ES" baseline="0" dirty="0" err="1"/>
              <a:t>the</a:t>
            </a:r>
            <a:r>
              <a:rPr lang="es-ES" baseline="0" dirty="0"/>
              <a:t> </a:t>
            </a:r>
            <a:r>
              <a:rPr lang="es-ES" baseline="0" dirty="0" err="1"/>
              <a:t>last</a:t>
            </a:r>
            <a:r>
              <a:rPr lang="es-ES" baseline="0" dirty="0"/>
              <a:t> </a:t>
            </a:r>
            <a:r>
              <a:rPr lang="es-ES" baseline="0" dirty="0" err="1"/>
              <a:t>years</a:t>
            </a:r>
            <a:r>
              <a:rPr lang="es-ES" baseline="0" dirty="0"/>
              <a:t> </a:t>
            </a:r>
            <a:r>
              <a:rPr lang="es-ES" baseline="0" dirty="0" err="1"/>
              <a:t>we</a:t>
            </a:r>
            <a:r>
              <a:rPr lang="es-ES" baseline="0" dirty="0"/>
              <a:t> are </a:t>
            </a:r>
            <a:r>
              <a:rPr lang="es-ES" baseline="0" dirty="0" err="1"/>
              <a:t>having</a:t>
            </a:r>
            <a:r>
              <a:rPr lang="es-ES" baseline="0" dirty="0"/>
              <a:t> more and more </a:t>
            </a:r>
            <a:r>
              <a:rPr lang="es-ES" baseline="0" dirty="0" err="1"/>
              <a:t>options</a:t>
            </a:r>
            <a:r>
              <a:rPr lang="es-ES" baseline="0" dirty="0"/>
              <a:t> </a:t>
            </a:r>
            <a:r>
              <a:rPr lang="es-ES" baseline="0" dirty="0" err="1"/>
              <a:t>for</a:t>
            </a:r>
            <a:r>
              <a:rPr lang="es-ES" baseline="0" dirty="0"/>
              <a:t> </a:t>
            </a:r>
            <a:r>
              <a:rPr lang="es-ES" baseline="0" dirty="0" err="1"/>
              <a:t>helping</a:t>
            </a:r>
            <a:r>
              <a:rPr lang="es-ES" baseline="0" dirty="0"/>
              <a:t> </a:t>
            </a:r>
            <a:r>
              <a:rPr lang="es-ES" baseline="0" dirty="0" err="1"/>
              <a:t>us</a:t>
            </a:r>
            <a:r>
              <a:rPr lang="es-ES" baseline="0" dirty="0"/>
              <a:t> </a:t>
            </a:r>
            <a:r>
              <a:rPr lang="es-ES" baseline="0" dirty="0" err="1"/>
              <a:t>to</a:t>
            </a:r>
            <a:r>
              <a:rPr lang="es-ES" baseline="0" dirty="0"/>
              <a:t> </a:t>
            </a:r>
            <a:r>
              <a:rPr lang="es-ES" baseline="0" dirty="0" err="1"/>
              <a:t>to</a:t>
            </a:r>
            <a:r>
              <a:rPr lang="es-ES" baseline="0" dirty="0"/>
              <a:t> </a:t>
            </a:r>
            <a:r>
              <a:rPr lang="es-ES" baseline="0" dirty="0" err="1"/>
              <a:t>fight</a:t>
            </a:r>
            <a:r>
              <a:rPr lang="es-ES" baseline="0" dirty="0"/>
              <a:t> </a:t>
            </a:r>
            <a:r>
              <a:rPr lang="es-ES" baseline="0" dirty="0" err="1"/>
              <a:t>against</a:t>
            </a:r>
            <a:r>
              <a:rPr lang="es-ES" baseline="0" dirty="0"/>
              <a:t> </a:t>
            </a:r>
            <a:r>
              <a:rPr lang="es-ES" baseline="0" dirty="0" err="1"/>
              <a:t>obesity</a:t>
            </a:r>
            <a:r>
              <a:rPr lang="es-ES" baseline="0" dirty="0"/>
              <a:t> in </a:t>
            </a:r>
            <a:r>
              <a:rPr lang="es-ES" baseline="0" dirty="0" err="1"/>
              <a:t>the</a:t>
            </a:r>
            <a:r>
              <a:rPr lang="es-ES" baseline="0" dirty="0"/>
              <a:t> </a:t>
            </a:r>
            <a:r>
              <a:rPr lang="es-ES" baseline="0" dirty="0" err="1"/>
              <a:t>endoscopic</a:t>
            </a:r>
            <a:r>
              <a:rPr lang="es-ES" baseline="0" dirty="0"/>
              <a:t> </a:t>
            </a:r>
            <a:r>
              <a:rPr lang="es-ES" baseline="0" dirty="0" err="1"/>
              <a:t>field</a:t>
            </a:r>
            <a:r>
              <a:rPr lang="es-ES" baseline="0" dirty="0"/>
              <a:t>, </a:t>
            </a:r>
            <a:r>
              <a:rPr lang="es-ES" baseline="0" dirty="0" err="1"/>
              <a:t>appearing</a:t>
            </a:r>
            <a:r>
              <a:rPr lang="es-ES" baseline="0" dirty="0"/>
              <a:t> more and more </a:t>
            </a:r>
            <a:r>
              <a:rPr lang="es-ES" baseline="0" dirty="0" err="1"/>
              <a:t>tools</a:t>
            </a:r>
            <a:r>
              <a:rPr lang="es-ES" baseline="0" dirty="0"/>
              <a:t>, </a:t>
            </a:r>
            <a:r>
              <a:rPr lang="es-ES" baseline="0" dirty="0" err="1"/>
              <a:t>devices</a:t>
            </a:r>
            <a:r>
              <a:rPr lang="es-ES" baseline="0" dirty="0"/>
              <a:t>, </a:t>
            </a:r>
            <a:r>
              <a:rPr lang="es-ES" baseline="0" dirty="0" err="1"/>
              <a:t>interest</a:t>
            </a:r>
            <a:r>
              <a:rPr lang="es-ES" baseline="0" dirty="0"/>
              <a:t> </a:t>
            </a:r>
            <a:r>
              <a:rPr lang="es-ES" baseline="0" dirty="0" err="1"/>
              <a:t>by</a:t>
            </a:r>
            <a:r>
              <a:rPr lang="es-ES" baseline="0" dirty="0"/>
              <a:t> medical </a:t>
            </a:r>
            <a:r>
              <a:rPr lang="es-ES" baseline="0" dirty="0" err="1"/>
              <a:t>companies</a:t>
            </a:r>
            <a:r>
              <a:rPr lang="es-ES" baseline="0" dirty="0"/>
              <a:t>.</a:t>
            </a:r>
          </a:p>
          <a:p>
            <a:r>
              <a:rPr lang="es-ES" baseline="0" dirty="0" err="1"/>
              <a:t>We</a:t>
            </a:r>
            <a:r>
              <a:rPr lang="es-ES" baseline="0" dirty="0"/>
              <a:t> are </a:t>
            </a:r>
            <a:r>
              <a:rPr lang="es-ES" baseline="0" dirty="0" err="1"/>
              <a:t>experience</a:t>
            </a:r>
            <a:r>
              <a:rPr lang="es-ES" baseline="0" dirty="0"/>
              <a:t> </a:t>
            </a:r>
            <a:r>
              <a:rPr lang="es-ES" baseline="0" dirty="0" err="1"/>
              <a:t>the</a:t>
            </a:r>
            <a:r>
              <a:rPr lang="es-ES" baseline="0" dirty="0"/>
              <a:t> </a:t>
            </a:r>
            <a:r>
              <a:rPr lang="es-ES" baseline="0" dirty="0" err="1"/>
              <a:t>growth</a:t>
            </a:r>
            <a:r>
              <a:rPr lang="es-ES" baseline="0" dirty="0"/>
              <a:t> of a </a:t>
            </a:r>
            <a:r>
              <a:rPr lang="es-ES" baseline="0" dirty="0" err="1"/>
              <a:t>field</a:t>
            </a:r>
            <a:r>
              <a:rPr lang="es-ES" baseline="0" dirty="0"/>
              <a:t> </a:t>
            </a:r>
            <a:r>
              <a:rPr lang="es-ES" baseline="0" dirty="0" err="1"/>
              <a:t>that</a:t>
            </a:r>
            <a:r>
              <a:rPr lang="es-ES" baseline="0" dirty="0"/>
              <a:t> can </a:t>
            </a:r>
            <a:r>
              <a:rPr lang="es-ES" baseline="0" dirty="0" err="1"/>
              <a:t>help</a:t>
            </a:r>
            <a:r>
              <a:rPr lang="es-ES" baseline="0" dirty="0"/>
              <a:t> </a:t>
            </a:r>
            <a:r>
              <a:rPr lang="es-ES" baseline="0" dirty="0" err="1"/>
              <a:t>thousands</a:t>
            </a:r>
            <a:r>
              <a:rPr lang="es-ES" baseline="0" dirty="0"/>
              <a:t> of </a:t>
            </a:r>
            <a:r>
              <a:rPr lang="es-ES" baseline="0" dirty="0" err="1"/>
              <a:t>patients</a:t>
            </a:r>
            <a:r>
              <a:rPr lang="es-ES" baseline="0" dirty="0"/>
              <a:t> in </a:t>
            </a:r>
            <a:r>
              <a:rPr lang="es-ES" baseline="0" dirty="0" err="1"/>
              <a:t>the</a:t>
            </a:r>
            <a:r>
              <a:rPr lang="es-ES" baseline="0" dirty="0"/>
              <a:t> </a:t>
            </a:r>
            <a:r>
              <a:rPr lang="es-ES" baseline="0" dirty="0" err="1"/>
              <a:t>world</a:t>
            </a:r>
            <a:r>
              <a:rPr lang="es-ES" baseline="0" dirty="0"/>
              <a:t>.</a:t>
            </a:r>
            <a:endParaRPr lang="es-ES" dirty="0"/>
          </a:p>
        </p:txBody>
      </p:sp>
      <p:sp>
        <p:nvSpPr>
          <p:cNvPr id="4" name="Marcador de número de diapositiva 3"/>
          <p:cNvSpPr>
            <a:spLocks noGrp="1"/>
          </p:cNvSpPr>
          <p:nvPr>
            <p:ph type="sldNum" sz="quarter" idx="10"/>
          </p:nvPr>
        </p:nvSpPr>
        <p:spPr/>
        <p:txBody>
          <a:bodyPr/>
          <a:lstStyle/>
          <a:p>
            <a:fld id="{99A1682F-1901-4D6F-BA52-AC96F0A2394C}" type="slidenum">
              <a:rPr lang="en-US" smtClean="0"/>
              <a:t>19</a:t>
            </a:fld>
            <a:endParaRPr lang="en-US"/>
          </a:p>
        </p:txBody>
      </p:sp>
    </p:spTree>
    <p:extLst>
      <p:ext uri="{BB962C8B-B14F-4D97-AF65-F5344CB8AC3E}">
        <p14:creationId xmlns:p14="http://schemas.microsoft.com/office/powerpoint/2010/main" val="2593244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severe obesity had doubled since 2000. 1,2</a:t>
            </a:r>
          </a:p>
        </p:txBody>
      </p:sp>
      <p:sp>
        <p:nvSpPr>
          <p:cNvPr id="4" name="Slide Number Placeholder 3"/>
          <p:cNvSpPr>
            <a:spLocks noGrp="1"/>
          </p:cNvSpPr>
          <p:nvPr>
            <p:ph type="sldNum" sz="quarter" idx="5"/>
          </p:nvPr>
        </p:nvSpPr>
        <p:spPr/>
        <p:txBody>
          <a:bodyPr/>
          <a:lstStyle/>
          <a:p>
            <a:fld id="{72C9E937-E454-0942-975D-B2C513834C54}" type="slidenum">
              <a:rPr lang="en-GB" smtClean="0"/>
              <a:t>20</a:t>
            </a:fld>
            <a:endParaRPr lang="en-GB"/>
          </a:p>
        </p:txBody>
      </p:sp>
    </p:spTree>
    <p:extLst>
      <p:ext uri="{BB962C8B-B14F-4D97-AF65-F5344CB8AC3E}">
        <p14:creationId xmlns:p14="http://schemas.microsoft.com/office/powerpoint/2010/main" val="45425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22</a:t>
            </a:fld>
            <a:endParaRPr lang="en-GB"/>
          </a:p>
        </p:txBody>
      </p:sp>
    </p:spTree>
    <p:extLst>
      <p:ext uri="{BB962C8B-B14F-4D97-AF65-F5344CB8AC3E}">
        <p14:creationId xmlns:p14="http://schemas.microsoft.com/office/powerpoint/2010/main" val="278361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T" sz="1800" kern="100" dirty="0">
                <a:solidFill>
                  <a:srgbClr val="33313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Obesity has been described by the World Health Organisation as the largest health threat facing mankind. Obesity is manifestly an issue of energy balance. Yet, there is surprisingly little consensus about why such energy imbalance develops. </a:t>
            </a:r>
            <a:endParaRPr lang="en-M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2</a:t>
            </a:fld>
            <a:endParaRPr lang="en-GB"/>
          </a:p>
        </p:txBody>
      </p:sp>
    </p:spTree>
    <p:extLst>
      <p:ext uri="{BB962C8B-B14F-4D97-AF65-F5344CB8AC3E}">
        <p14:creationId xmlns:p14="http://schemas.microsoft.com/office/powerpoint/2010/main" val="1435939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loss</a:t>
            </a:r>
            <a:r>
              <a:rPr lang="en-GB" sz="1200" kern="1200" dirty="0">
                <a:solidFill>
                  <a:schemeClr val="tx1"/>
                </a:solidFill>
                <a:effectLst/>
                <a:latin typeface="+mn-lt"/>
                <a:ea typeface="+mn-ea"/>
                <a:cs typeface="+mn-cs"/>
              </a:rPr>
              <a:t> or </a:t>
            </a:r>
            <a:r>
              <a:rPr lang="en-GB" sz="1200" b="1" kern="1200" dirty="0">
                <a:solidFill>
                  <a:schemeClr val="tx1"/>
                </a:solidFill>
                <a:effectLst/>
                <a:latin typeface="+mn-lt"/>
                <a:ea typeface="+mn-ea"/>
                <a:cs typeface="+mn-cs"/>
              </a:rPr>
              <a:t>co‑morbidity improvement</a:t>
            </a:r>
            <a:r>
              <a:rPr lang="en-GB" sz="1200" kern="1200" dirty="0">
                <a:solidFill>
                  <a:schemeClr val="tx1"/>
                </a:solidFill>
                <a:effectLst/>
                <a:latin typeface="+mn-lt"/>
                <a:ea typeface="+mn-ea"/>
                <a:cs typeface="+mn-cs"/>
              </a:rPr>
              <a:t> using nonsurgical methods.  </a:t>
            </a:r>
          </a:p>
          <a:p>
            <a:r>
              <a:rPr lang="en-GB" sz="1200" kern="1200" dirty="0">
                <a:solidFill>
                  <a:schemeClr val="tx1"/>
                </a:solidFill>
                <a:effectLst/>
                <a:latin typeface="+mn-lt"/>
                <a:ea typeface="+mn-ea"/>
                <a:cs typeface="+mn-cs"/>
              </a:rPr>
              <a:t>  - Evidence grading: </a:t>
            </a:r>
            <a:r>
              <a:rPr lang="en-GB" sz="1200" b="1" kern="1200" dirty="0">
                <a:solidFill>
                  <a:schemeClr val="tx1"/>
                </a:solidFill>
                <a:effectLst/>
                <a:latin typeface="+mn-lt"/>
                <a:ea typeface="+mn-ea"/>
                <a:cs typeface="+mn-cs"/>
              </a:rPr>
              <a:t>Level 2a, Grade B</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 separate adult-criteria summary is consistent that:</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T2D and BMI ≥30</a:t>
            </a:r>
            <a:r>
              <a:rPr lang="en-GB" sz="1200" kern="1200" dirty="0">
                <a:solidFill>
                  <a:schemeClr val="tx1"/>
                </a:solidFill>
                <a:effectLst/>
                <a:latin typeface="+mn-lt"/>
                <a:ea typeface="+mn-ea"/>
                <a:cs typeface="+mn-cs"/>
              </a:rPr>
              <a:t> → MBS is recommended, and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BMI 30–34.9</a:t>
            </a:r>
            <a:r>
              <a:rPr lang="en-GB" sz="1200" kern="1200" dirty="0">
                <a:solidFill>
                  <a:schemeClr val="tx1"/>
                </a:solidFill>
                <a:effectLst/>
                <a:latin typeface="+mn-lt"/>
                <a:ea typeface="+mn-ea"/>
                <a:cs typeface="+mn-cs"/>
              </a:rPr>
              <a:t> → MBS should be considered if substantial/durable nonsurgical success is not achieved. </a:t>
            </a:r>
            <a:r>
              <a:rPr lang="en-GB" sz="1200" b="1" kern="1200" dirty="0">
                <a:solidFill>
                  <a:schemeClr val="tx1"/>
                </a:solidFill>
                <a:effectLst/>
                <a:latin typeface="+mn-lt"/>
                <a:ea typeface="+mn-ea"/>
                <a:cs typeface="+mn-cs"/>
              </a:rPr>
              <a:t>[3</a:t>
            </a:r>
            <a:r>
              <a:rPr lang="en-GB" dirty="0">
                <a:effectLst/>
              </a:rPr>
              <a:t> </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MBS is recommended</a:t>
            </a:r>
            <a:r>
              <a:rPr lang="en-GB" sz="1200" kern="1200" dirty="0">
                <a:solidFill>
                  <a:schemeClr val="tx1"/>
                </a:solidFill>
                <a:effectLst/>
                <a:latin typeface="+mn-lt"/>
                <a:ea typeface="+mn-ea"/>
                <a:cs typeface="+mn-cs"/>
              </a:rPr>
              <a:t> for patients with </a:t>
            </a:r>
            <a:r>
              <a:rPr lang="en-GB" sz="1200" b="1" kern="1200" dirty="0">
                <a:solidFill>
                  <a:schemeClr val="tx1"/>
                </a:solidFill>
                <a:effectLst/>
                <a:latin typeface="+mn-lt"/>
                <a:ea typeface="+mn-ea"/>
                <a:cs typeface="+mn-cs"/>
              </a:rPr>
              <a:t>type 2 diabetes (T2DM)</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BMI 30–34.9</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MBS is recommended</a:t>
            </a:r>
            <a:r>
              <a:rPr lang="en-GB" sz="1200" kern="1200" dirty="0">
                <a:solidFill>
                  <a:schemeClr val="tx1"/>
                </a:solidFill>
                <a:effectLst/>
                <a:latin typeface="+mn-lt"/>
                <a:ea typeface="+mn-ea"/>
                <a:cs typeface="+mn-cs"/>
              </a:rPr>
              <a:t> for patients with </a:t>
            </a:r>
            <a:r>
              <a:rPr lang="en-GB" sz="1200" b="1" kern="1200" dirty="0">
                <a:solidFill>
                  <a:schemeClr val="tx1"/>
                </a:solidFill>
                <a:effectLst/>
                <a:latin typeface="+mn-lt"/>
                <a:ea typeface="+mn-ea"/>
                <a:cs typeface="+mn-cs"/>
              </a:rPr>
              <a:t>BMI 30–34.9</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one obesity‑associated medical problem</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MBS should be considered</a:t>
            </a:r>
            <a:r>
              <a:rPr lang="en-GB" sz="1200" kern="1200" dirty="0">
                <a:solidFill>
                  <a:schemeClr val="tx1"/>
                </a:solidFill>
                <a:effectLst/>
                <a:latin typeface="+mn-lt"/>
                <a:ea typeface="+mn-ea"/>
                <a:cs typeface="+mn-cs"/>
              </a:rPr>
              <a:t> for patients with </a:t>
            </a:r>
            <a:r>
              <a:rPr lang="en-GB" sz="1200" b="1" kern="1200" dirty="0">
                <a:solidFill>
                  <a:schemeClr val="tx1"/>
                </a:solidFill>
                <a:effectLst/>
                <a:latin typeface="+mn-lt"/>
                <a:ea typeface="+mn-ea"/>
                <a:cs typeface="+mn-cs"/>
              </a:rPr>
              <a:t>BMI 30–34.9</a:t>
            </a:r>
            <a:r>
              <a:rPr lang="en-GB" sz="1200" kern="1200" dirty="0">
                <a:solidFill>
                  <a:schemeClr val="tx1"/>
                </a:solidFill>
                <a:effectLst/>
                <a:latin typeface="+mn-lt"/>
                <a:ea typeface="+mn-ea"/>
                <a:cs typeface="+mn-cs"/>
              </a:rPr>
              <a:t> who do </a:t>
            </a:r>
            <a:r>
              <a:rPr lang="en-GB" sz="1200" b="1" kern="1200" dirty="0">
                <a:solidFill>
                  <a:schemeClr val="tx1"/>
                </a:solidFill>
                <a:effectLst/>
                <a:latin typeface="+mn-lt"/>
                <a:ea typeface="+mn-ea"/>
                <a:cs typeface="+mn-cs"/>
              </a:rPr>
              <a:t>not</a:t>
            </a:r>
            <a:r>
              <a:rPr lang="en-GB" sz="1200" kern="1200" dirty="0">
                <a:solidFill>
                  <a:schemeClr val="tx1"/>
                </a:solidFill>
                <a:effectLst/>
                <a:latin typeface="+mn-lt"/>
                <a:ea typeface="+mn-ea"/>
                <a:cs typeface="+mn-cs"/>
              </a:rPr>
              <a:t> achieve </a:t>
            </a:r>
            <a:r>
              <a:rPr lang="en-GB" sz="1200" b="1" kern="1200" dirty="0">
                <a:solidFill>
                  <a:schemeClr val="tx1"/>
                </a:solidFill>
                <a:effectLst/>
                <a:latin typeface="+mn-lt"/>
                <a:ea typeface="+mn-ea"/>
                <a:cs typeface="+mn-cs"/>
              </a:rPr>
              <a:t>substantial or durable weight </a:t>
            </a:r>
            <a:endParaRPr lang="en-GB" dirty="0"/>
          </a:p>
          <a:p>
            <a:endParaRPr lang="en-GB" dirty="0"/>
          </a:p>
          <a:p>
            <a:endParaRPr lang="en-GB" dirty="0"/>
          </a:p>
          <a:p>
            <a:endParaRPr lang="en-GB" dirty="0"/>
          </a:p>
          <a:p>
            <a:r>
              <a:rPr lang="en-MT"/>
              <a:t>Advantages</a:t>
            </a:r>
            <a:r>
              <a:rPr lang="en-MT" dirty="0"/>
              <a:t>: fast and dramatic weight loss; reliable/long‑lasting; effective remission of obesity‑related conditions.</a:t>
            </a:r>
          </a:p>
          <a:p>
            <a:pPr marL="171450" indent="-171450">
              <a:buFontTx/>
              <a:buChar char="-"/>
            </a:pPr>
            <a:r>
              <a:rPr lang="en-MT" dirty="0"/>
              <a:t>Key risks/downsides: technically complex and difficult to reverse; higher vitamin/mineral deficiencies; small bowel complications/obstruction; dumping syndrome common; ulcer risk (especially with NSAIDs/tobacco); may increase risk of alcohol and psychiatric disorders.</a:t>
            </a:r>
          </a:p>
          <a:p>
            <a:pPr marL="171450" indent="-171450">
              <a:buFontTx/>
              <a:buChar char="-"/>
            </a:pPr>
            <a:endParaRPr lang="en-MT" dirty="0"/>
          </a:p>
          <a:p>
            <a:r>
              <a:rPr lang="en-MT" sz="1200" kern="1200" dirty="0">
                <a:solidFill>
                  <a:schemeClr val="tx1"/>
                </a:solidFill>
                <a:effectLst/>
                <a:latin typeface="+mn-lt"/>
                <a:ea typeface="+mn-ea"/>
                <a:cs typeface="+mn-cs"/>
              </a:rPr>
              <a:t>Advantages: described as one of the safest options; often laparoscopic with faster healing; less nutrient malabsorption than bypass; can eat wider range of foods than some other procedures.</a:t>
            </a:r>
          </a:p>
          <a:p>
            <a:r>
              <a:rPr lang="en-MT" sz="1200" kern="1200" dirty="0">
                <a:solidFill>
                  <a:schemeClr val="tx1"/>
                </a:solidFill>
                <a:effectLst/>
                <a:latin typeface="+mn-lt"/>
                <a:ea typeface="+mn-ea"/>
                <a:cs typeface="+mn-cs"/>
              </a:rPr>
              <a:t>- Key risks/downsides: nonreversible; may worsen or cause new‑onset reflux (GERD); scar tissue may cause nausea/vomiting/trouble eating; cholelithiasis risk; long‑term vitamin deficiencies; less metabolic impact than bypass.</a:t>
            </a:r>
          </a:p>
          <a:p>
            <a:pPr marL="171450" indent="-171450">
              <a:buFontTx/>
              <a:buChar char="-"/>
            </a:pPr>
            <a:endParaRPr lang="en-MT" dirty="0"/>
          </a:p>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24</a:t>
            </a:fld>
            <a:endParaRPr lang="en-GB"/>
          </a:p>
        </p:txBody>
      </p:sp>
    </p:spTree>
    <p:extLst>
      <p:ext uri="{BB962C8B-B14F-4D97-AF65-F5344CB8AC3E}">
        <p14:creationId xmlns:p14="http://schemas.microsoft.com/office/powerpoint/2010/main" val="3499237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Studies show that ESG improves diabetes-related outcomes in approximately 50%–70% of treated patients, with significant reductions in </a:t>
            </a:r>
            <a:r>
              <a:rPr lang="en-GB" sz="1200" b="0" i="0" kern="1200" dirty="0" err="1">
                <a:solidFill>
                  <a:schemeClr val="tx1"/>
                </a:solidFill>
                <a:effectLst/>
                <a:latin typeface="+mn-lt"/>
                <a:ea typeface="+mn-ea"/>
                <a:cs typeface="+mn-cs"/>
              </a:rPr>
              <a:t>Hemoglobin</a:t>
            </a:r>
            <a:r>
              <a:rPr lang="en-GB" sz="1200" b="0" i="0" kern="1200" dirty="0">
                <a:solidFill>
                  <a:schemeClr val="tx1"/>
                </a:solidFill>
                <a:effectLst/>
                <a:latin typeface="+mn-lt"/>
                <a:ea typeface="+mn-ea"/>
                <a:cs typeface="+mn-cs"/>
              </a:rPr>
              <a:t> A1c (HbA1c), fasting blood glucose (FBG), and insulin resistance (HOMA-IR).</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Combination Therapy:</a:t>
            </a:r>
            <a:r>
              <a:rPr lang="en-GB" sz="1200" b="0" i="0" kern="1200" dirty="0">
                <a:solidFill>
                  <a:schemeClr val="tx1"/>
                </a:solidFill>
                <a:effectLst/>
                <a:latin typeface="+mn-lt"/>
                <a:ea typeface="+mn-ea"/>
                <a:cs typeface="+mn-cs"/>
              </a:rPr>
              <a:t> Combining ESG with GLP-1 receptor agonists (such as semaglutide) has been shown to boost weight loss up to 27% and further enhance glucose control</a:t>
            </a:r>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25</a:t>
            </a:fld>
            <a:endParaRPr lang="en-GB"/>
          </a:p>
        </p:txBody>
      </p:sp>
    </p:spTree>
    <p:extLst>
      <p:ext uri="{BB962C8B-B14F-4D97-AF65-F5344CB8AC3E}">
        <p14:creationId xmlns:p14="http://schemas.microsoft.com/office/powerpoint/2010/main" val="3546346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T" sz="1200" dirty="0"/>
              <a:t>If metabolic disease improves substantially on pharmacotherapy (e.g., diabetes remission) → </a:t>
            </a:r>
            <a:r>
              <a:rPr lang="en-MT" sz="1200" b="1" dirty="0"/>
              <a:t>continue medical management</a:t>
            </a:r>
            <a:r>
              <a:rPr lang="en-MT" sz="1200" dirty="0"/>
              <a:t> with ongoing monitoring</a:t>
            </a:r>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26</a:t>
            </a:fld>
            <a:endParaRPr lang="en-GB"/>
          </a:p>
        </p:txBody>
      </p:sp>
    </p:spTree>
    <p:extLst>
      <p:ext uri="{BB962C8B-B14F-4D97-AF65-F5344CB8AC3E}">
        <p14:creationId xmlns:p14="http://schemas.microsoft.com/office/powerpoint/2010/main" val="62606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27</a:t>
            </a:fld>
            <a:endParaRPr lang="en-GB"/>
          </a:p>
        </p:txBody>
      </p:sp>
    </p:spTree>
    <p:extLst>
      <p:ext uri="{BB962C8B-B14F-4D97-AF65-F5344CB8AC3E}">
        <p14:creationId xmlns:p14="http://schemas.microsoft.com/office/powerpoint/2010/main" val="3136976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30</a:t>
            </a:fld>
            <a:endParaRPr lang="en-GB"/>
          </a:p>
        </p:txBody>
      </p:sp>
    </p:spTree>
    <p:extLst>
      <p:ext uri="{BB962C8B-B14F-4D97-AF65-F5344CB8AC3E}">
        <p14:creationId xmlns:p14="http://schemas.microsoft.com/office/powerpoint/2010/main" val="1098568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2C9E937-E454-0942-975D-B2C513834C54}" type="slidenum">
              <a:rPr lang="en-GB" smtClean="0"/>
              <a:t>31</a:t>
            </a:fld>
            <a:endParaRPr lang="en-GB"/>
          </a:p>
        </p:txBody>
      </p:sp>
    </p:spTree>
    <p:extLst>
      <p:ext uri="{BB962C8B-B14F-4D97-AF65-F5344CB8AC3E}">
        <p14:creationId xmlns:p14="http://schemas.microsoft.com/office/powerpoint/2010/main" val="370979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results in a distinctive and consistent much narrower and shorter stomach</a:t>
            </a:r>
          </a:p>
          <a:p>
            <a:r>
              <a:rPr lang="en-US" b="1" dirty="0"/>
              <a:t>AVERAGE</a:t>
            </a:r>
            <a:r>
              <a:rPr lang="en-US" b="1" baseline="0" dirty="0"/>
              <a:t> OF 8 CM ( 6 TO 10 )</a:t>
            </a:r>
            <a:endParaRPr lang="en-US" b="1" dirty="0"/>
          </a:p>
          <a:p>
            <a:endParaRPr lang="en-US" b="1" dirty="0"/>
          </a:p>
        </p:txBody>
      </p:sp>
      <p:sp>
        <p:nvSpPr>
          <p:cNvPr id="4" name="Slide Number Placeholder 3"/>
          <p:cNvSpPr>
            <a:spLocks noGrp="1"/>
          </p:cNvSpPr>
          <p:nvPr>
            <p:ph type="sldNum" sz="quarter" idx="5"/>
          </p:nvPr>
        </p:nvSpPr>
        <p:spPr/>
        <p:txBody>
          <a:bodyPr/>
          <a:lstStyle/>
          <a:p>
            <a:fld id="{99A1682F-1901-4D6F-BA52-AC96F0A2394C}" type="slidenum">
              <a:rPr lang="en-US" smtClean="0"/>
              <a:t>33</a:t>
            </a:fld>
            <a:endParaRPr lang="en-US"/>
          </a:p>
        </p:txBody>
      </p:sp>
    </p:spTree>
    <p:extLst>
      <p:ext uri="{BB962C8B-B14F-4D97-AF65-F5344CB8AC3E}">
        <p14:creationId xmlns:p14="http://schemas.microsoft.com/office/powerpoint/2010/main" val="1373809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34</a:t>
            </a:fld>
            <a:endParaRPr lang="en-GB"/>
          </a:p>
        </p:txBody>
      </p:sp>
    </p:spTree>
    <p:extLst>
      <p:ext uri="{BB962C8B-B14F-4D97-AF65-F5344CB8AC3E}">
        <p14:creationId xmlns:p14="http://schemas.microsoft.com/office/powerpoint/2010/main" val="2411178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35</a:t>
            </a:fld>
            <a:endParaRPr lang="en-GB"/>
          </a:p>
        </p:txBody>
      </p:sp>
    </p:spTree>
    <p:extLst>
      <p:ext uri="{BB962C8B-B14F-4D97-AF65-F5344CB8AC3E}">
        <p14:creationId xmlns:p14="http://schemas.microsoft.com/office/powerpoint/2010/main" val="2906151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37</a:t>
            </a:fld>
            <a:endParaRPr lang="en-GB"/>
          </a:p>
        </p:txBody>
      </p:sp>
    </p:spTree>
    <p:extLst>
      <p:ext uri="{BB962C8B-B14F-4D97-AF65-F5344CB8AC3E}">
        <p14:creationId xmlns:p14="http://schemas.microsoft.com/office/powerpoint/2010/main" val="158942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Obesity is a significant public health crisis worldwide and in the US. Based on reports from 2023.</a:t>
            </a:r>
          </a:p>
          <a:p>
            <a:r>
              <a:rPr lang="en-GB" dirty="0"/>
              <a:t>severe obesity had doubled since 2000. 1,2</a:t>
            </a:r>
          </a:p>
        </p:txBody>
      </p:sp>
      <p:sp>
        <p:nvSpPr>
          <p:cNvPr id="4" name="Slide Number Placeholder 3"/>
          <p:cNvSpPr>
            <a:spLocks noGrp="1"/>
          </p:cNvSpPr>
          <p:nvPr>
            <p:ph type="sldNum" sz="quarter" idx="5"/>
          </p:nvPr>
        </p:nvSpPr>
        <p:spPr/>
        <p:txBody>
          <a:bodyPr/>
          <a:lstStyle/>
          <a:p>
            <a:fld id="{72C9E937-E454-0942-975D-B2C513834C54}" type="slidenum">
              <a:rPr lang="en-GB" smtClean="0"/>
              <a:t>3</a:t>
            </a:fld>
            <a:endParaRPr lang="en-GB"/>
          </a:p>
        </p:txBody>
      </p:sp>
    </p:spTree>
    <p:extLst>
      <p:ext uri="{BB962C8B-B14F-4D97-AF65-F5344CB8AC3E}">
        <p14:creationId xmlns:p14="http://schemas.microsoft.com/office/powerpoint/2010/main" val="205369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or alternatively away from behaviour completely, to allow the appropriate focus on the environments where the behaviour takes place</a:t>
            </a:r>
          </a:p>
          <a:p>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cooked from their raw ingredients (rather than ultra-processed foods), regular engagement in physical activity, and sleep sufficiency by intervening to create environmental drivers for these behaviours.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and positive public health messaging to adopt such healthy lifestyle activities and behaviours</a:t>
            </a:r>
          </a:p>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38</a:t>
            </a:fld>
            <a:endParaRPr lang="en-GB"/>
          </a:p>
        </p:txBody>
      </p:sp>
    </p:spTree>
    <p:extLst>
      <p:ext uri="{BB962C8B-B14F-4D97-AF65-F5344CB8AC3E}">
        <p14:creationId xmlns:p14="http://schemas.microsoft.com/office/powerpoint/2010/main" val="276580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proportion of overweight adults varies across the EU Member States, with the highest shares recorded in Croatia and Malta, where 65% of adults were considered overweight in 2019. </a:t>
            </a:r>
          </a:p>
          <a:p>
            <a:r>
              <a:rPr lang="en-GB" sz="1200" b="0" i="0" kern="1200" dirty="0">
                <a:solidFill>
                  <a:schemeClr val="tx1"/>
                </a:solidFill>
                <a:effectLst/>
                <a:latin typeface="+mn-lt"/>
                <a:ea typeface="+mn-ea"/>
                <a:cs typeface="+mn-cs"/>
              </a:rPr>
              <a:t>In contrast, the lowest shares were recorded in Italy (46%), France (47%) and Luxembourg (48%). </a:t>
            </a:r>
          </a:p>
          <a:p>
            <a:br>
              <a:rPr lang="en-GB" dirty="0"/>
            </a:br>
            <a:endParaRPr lang="en-GB" dirty="0"/>
          </a:p>
        </p:txBody>
      </p:sp>
      <p:sp>
        <p:nvSpPr>
          <p:cNvPr id="4" name="Slide Number Placeholder 3"/>
          <p:cNvSpPr>
            <a:spLocks noGrp="1"/>
          </p:cNvSpPr>
          <p:nvPr>
            <p:ph type="sldNum" sz="quarter" idx="5"/>
          </p:nvPr>
        </p:nvSpPr>
        <p:spPr/>
        <p:txBody>
          <a:bodyPr/>
          <a:lstStyle/>
          <a:p>
            <a:fld id="{A96080A9-47F5-4F4D-ADA6-5497347CD738}" type="slidenum">
              <a:rPr lang="en-GB" smtClean="0"/>
              <a:t>4</a:t>
            </a:fld>
            <a:endParaRPr lang="en-GB"/>
          </a:p>
        </p:txBody>
      </p:sp>
    </p:spTree>
    <p:extLst>
      <p:ext uri="{BB962C8B-B14F-4D97-AF65-F5344CB8AC3E}">
        <p14:creationId xmlns:p14="http://schemas.microsoft.com/office/powerpoint/2010/main" val="316098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T" sz="1200" kern="100" dirty="0">
                <a:solidFill>
                  <a:srgbClr val="33313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Obesity is manifestly an issue of energy balance. Yet, there is surprisingly little consensus about why such energy imbalance develops. </a:t>
            </a:r>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5</a:t>
            </a:fld>
            <a:endParaRPr lang="en-GB"/>
          </a:p>
        </p:txBody>
      </p:sp>
    </p:spTree>
    <p:extLst>
      <p:ext uri="{BB962C8B-B14F-4D97-AF65-F5344CB8AC3E}">
        <p14:creationId xmlns:p14="http://schemas.microsoft.com/office/powerpoint/2010/main" val="1123824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6</a:t>
            </a:fld>
            <a:endParaRPr lang="en-GB"/>
          </a:p>
        </p:txBody>
      </p:sp>
    </p:spTree>
    <p:extLst>
      <p:ext uri="{BB962C8B-B14F-4D97-AF65-F5344CB8AC3E}">
        <p14:creationId xmlns:p14="http://schemas.microsoft.com/office/powerpoint/2010/main" val="2554631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8</a:t>
            </a:fld>
            <a:endParaRPr lang="en-GB"/>
          </a:p>
        </p:txBody>
      </p:sp>
    </p:spTree>
    <p:extLst>
      <p:ext uri="{BB962C8B-B14F-4D97-AF65-F5344CB8AC3E}">
        <p14:creationId xmlns:p14="http://schemas.microsoft.com/office/powerpoint/2010/main" val="1137370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555555"/>
                </a:solidFill>
                <a:effectLst/>
                <a:latin typeface="__Roboto_ba6641"/>
              </a:rPr>
              <a:t>Childhood obesity is a complex condition that has many contributing factors.</a:t>
            </a:r>
          </a:p>
          <a:p>
            <a:pPr algn="l"/>
            <a:r>
              <a:rPr lang="en-GB" b="0" i="0" dirty="0">
                <a:solidFill>
                  <a:srgbClr val="555555"/>
                </a:solidFill>
                <a:effectLst/>
                <a:latin typeface="__Roboto_ba6641"/>
              </a:rPr>
              <a:t>Your child needs a certain amount of calories for growth and </a:t>
            </a:r>
            <a:r>
              <a:rPr lang="en-GB" b="0" i="0" dirty="0">
                <a:solidFill>
                  <a:srgbClr val="007BC2"/>
                </a:solidFill>
                <a:effectLst/>
                <a:latin typeface="__Roboto_ba6641"/>
                <a:hlinkClick r:id="rId3"/>
              </a:rPr>
              <a:t>development</a:t>
            </a:r>
            <a:r>
              <a:rPr lang="en-GB" b="0" i="0" dirty="0">
                <a:solidFill>
                  <a:srgbClr val="555555"/>
                </a:solidFill>
                <a:effectLst/>
                <a:latin typeface="__Roboto_ba6641"/>
              </a:rPr>
              <a:t>. But when they take in more </a:t>
            </a:r>
            <a:r>
              <a:rPr lang="en-GB" b="0" i="0" dirty="0">
                <a:solidFill>
                  <a:srgbClr val="007BC2"/>
                </a:solidFill>
                <a:effectLst/>
                <a:latin typeface="__Roboto_ba6641"/>
                <a:hlinkClick r:id="rId4"/>
              </a:rPr>
              <a:t>calories</a:t>
            </a:r>
            <a:r>
              <a:rPr lang="en-GB" b="0" i="0" dirty="0">
                <a:solidFill>
                  <a:srgbClr val="555555"/>
                </a:solidFill>
                <a:effectLst/>
                <a:latin typeface="__Roboto_ba6641"/>
              </a:rPr>
              <a:t> than they use, their body stores the extra calories as </a:t>
            </a:r>
            <a:r>
              <a:rPr lang="en-GB" b="0" i="0" dirty="0">
                <a:solidFill>
                  <a:srgbClr val="007BC2"/>
                </a:solidFill>
                <a:effectLst/>
                <a:latin typeface="__Roboto_ba6641"/>
                <a:hlinkClick r:id="rId5"/>
              </a:rPr>
              <a:t>body fat (adipose tissue)</a:t>
            </a:r>
            <a:r>
              <a:rPr lang="en-GB" b="0" i="0" dirty="0">
                <a:solidFill>
                  <a:srgbClr val="555555"/>
                </a:solidFill>
                <a:effectLst/>
                <a:latin typeface="__Roboto_ba6641"/>
              </a:rPr>
              <a:t>.</a:t>
            </a:r>
          </a:p>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9</a:t>
            </a:fld>
            <a:endParaRPr lang="en-GB"/>
          </a:p>
        </p:txBody>
      </p:sp>
    </p:spTree>
    <p:extLst>
      <p:ext uri="{BB962C8B-B14F-4D97-AF65-F5344CB8AC3E}">
        <p14:creationId xmlns:p14="http://schemas.microsoft.com/office/powerpoint/2010/main" val="2376501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555555"/>
                </a:solidFill>
                <a:effectLst/>
                <a:latin typeface="__Roboto_ba6641"/>
              </a:rPr>
              <a:t>Several factors also affect how much food we eat, the type of food we eat and how our body uses that energy. Every child’s body — and situation — is unique. Some children are at a greater risk for weight gain than others.</a:t>
            </a:r>
          </a:p>
          <a:p>
            <a:pPr algn="l"/>
            <a:r>
              <a:rPr lang="en-GB" b="0" i="0" dirty="0">
                <a:solidFill>
                  <a:srgbClr val="555555"/>
                </a:solidFill>
                <a:effectLst/>
                <a:latin typeface="__Roboto_ba6641"/>
              </a:rPr>
              <a:t> Obesity doesn’t develop from laziness or a lack of willpower.</a:t>
            </a:r>
          </a:p>
          <a:p>
            <a:pPr algn="l"/>
            <a:endParaRPr lang="en-GB" b="0" i="0" dirty="0">
              <a:solidFill>
                <a:srgbClr val="555555"/>
              </a:solidFill>
              <a:effectLst/>
              <a:latin typeface="__Roboto_ba6641"/>
            </a:endParaRPr>
          </a:p>
          <a:p>
            <a:pPr algn="l"/>
            <a:r>
              <a:rPr lang="en-GB" b="0" i="0" dirty="0">
                <a:solidFill>
                  <a:srgbClr val="555555"/>
                </a:solidFill>
                <a:effectLst/>
                <a:latin typeface="__Roboto_ba6641"/>
              </a:rPr>
              <a:t>Epigenetics is the study of how your </a:t>
            </a:r>
            <a:r>
              <a:rPr lang="en-GB" b="0" i="0" dirty="0" err="1">
                <a:solidFill>
                  <a:srgbClr val="555555"/>
                </a:solidFill>
                <a:effectLst/>
                <a:latin typeface="__Roboto_ba6641"/>
              </a:rPr>
              <a:t>behaviors</a:t>
            </a:r>
            <a:r>
              <a:rPr lang="en-GB" b="0" i="0" dirty="0">
                <a:solidFill>
                  <a:srgbClr val="555555"/>
                </a:solidFill>
                <a:effectLst/>
                <a:latin typeface="__Roboto_ba6641"/>
              </a:rPr>
              <a:t> and environment can affect the way your genes work. People, including children, who experience adversity — like </a:t>
            </a:r>
            <a:r>
              <a:rPr lang="en-GB" b="0" i="0" dirty="0">
                <a:solidFill>
                  <a:srgbClr val="007BC2"/>
                </a:solidFill>
                <a:effectLst/>
                <a:latin typeface="__Roboto_ba6641"/>
                <a:hlinkClick r:id="rId3"/>
              </a:rPr>
              <a:t>racism</a:t>
            </a:r>
            <a:r>
              <a:rPr lang="en-GB" b="0" i="0" dirty="0">
                <a:solidFill>
                  <a:srgbClr val="555555"/>
                </a:solidFill>
                <a:effectLst/>
                <a:latin typeface="__Roboto_ba6641"/>
              </a:rPr>
              <a:t> or violence — can have changes in their genes that affect their </a:t>
            </a:r>
            <a:r>
              <a:rPr lang="en-GB" b="0" i="0" dirty="0">
                <a:solidFill>
                  <a:srgbClr val="007BC2"/>
                </a:solidFill>
                <a:effectLst/>
                <a:latin typeface="__Roboto_ba6641"/>
                <a:hlinkClick r:id="rId4"/>
              </a:rPr>
              <a:t>immune system</a:t>
            </a:r>
            <a:r>
              <a:rPr lang="en-GB" b="0" i="0" dirty="0">
                <a:solidFill>
                  <a:srgbClr val="555555"/>
                </a:solidFill>
                <a:effectLst/>
                <a:latin typeface="__Roboto_ba6641"/>
              </a:rPr>
              <a:t> and </a:t>
            </a:r>
            <a:r>
              <a:rPr lang="en-GB" b="0" i="0" dirty="0">
                <a:solidFill>
                  <a:srgbClr val="007BC2"/>
                </a:solidFill>
                <a:effectLst/>
                <a:latin typeface="__Roboto_ba6641"/>
                <a:hlinkClick r:id="rId5"/>
              </a:rPr>
              <a:t>metabolism</a:t>
            </a:r>
            <a:r>
              <a:rPr lang="en-GB" b="0" i="0" dirty="0">
                <a:solidFill>
                  <a:srgbClr val="555555"/>
                </a:solidFill>
                <a:effectLst/>
                <a:latin typeface="__Roboto_ba6641"/>
              </a:rPr>
              <a:t>. These changes can increase your child’s risk for having obesity due to how their body uses energy.</a:t>
            </a:r>
          </a:p>
          <a:p>
            <a:endParaRPr lang="en-GB" dirty="0"/>
          </a:p>
        </p:txBody>
      </p:sp>
      <p:sp>
        <p:nvSpPr>
          <p:cNvPr id="4" name="Slide Number Placeholder 3"/>
          <p:cNvSpPr>
            <a:spLocks noGrp="1"/>
          </p:cNvSpPr>
          <p:nvPr>
            <p:ph type="sldNum" sz="quarter" idx="5"/>
          </p:nvPr>
        </p:nvSpPr>
        <p:spPr/>
        <p:txBody>
          <a:bodyPr/>
          <a:lstStyle/>
          <a:p>
            <a:fld id="{72C9E937-E454-0942-975D-B2C513834C54}" type="slidenum">
              <a:rPr lang="en-GB" smtClean="0"/>
              <a:t>10</a:t>
            </a:fld>
            <a:endParaRPr lang="en-GB"/>
          </a:p>
        </p:txBody>
      </p:sp>
    </p:spTree>
    <p:extLst>
      <p:ext uri="{BB962C8B-B14F-4D97-AF65-F5344CB8AC3E}">
        <p14:creationId xmlns:p14="http://schemas.microsoft.com/office/powerpoint/2010/main" val="21687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2EE3B7B-C7B5-42CF-90CF-67B3D21B2314}" type="datetime1">
              <a:rPr lang="en-US" smtClean="0"/>
              <a:t>2/12/26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86817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AD9902-F134-45BD-ABD2-80C28059B090}" type="datetime1">
              <a:rPr lang="en-US" smtClean="0"/>
              <a:t>2/12/26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707835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2B04DB0-379A-41B7-9B29-7F42F0D571D5}" type="datetime1">
              <a:rPr lang="en-US" smtClean="0"/>
              <a:t>2/12/26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68595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F996519-E62D-4F8C-AE1E-36928EC7D15C}" type="datetime1">
              <a:rPr lang="en-US" smtClean="0"/>
              <a:t>2/12/26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74463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477AEB6-FCE1-4CD5-923B-84E54F1460D5}" type="datetime1">
              <a:rPr lang="en-US" smtClean="0"/>
              <a:t>2/12/26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76434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6374C2F-71A1-43C9-B2F6-A4FAC8157F1A}" type="datetime1">
              <a:rPr lang="en-US" smtClean="0"/>
              <a:t>2/12/26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16837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D631DCC-9916-4BB7-A2E9-25EC84C740A7}" type="datetime1">
              <a:rPr lang="en-US" smtClean="0"/>
              <a:t>2/12/26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03069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F59146A-335D-4B7F-86AE-5D483B1F631C}" type="datetime1">
              <a:rPr lang="en-US" smtClean="0"/>
              <a:t>2/12/26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24518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71D8EC-8E17-4CE6-99C2-C22488572868}" type="datetime1">
              <a:rPr lang="en-US" smtClean="0"/>
              <a:t>2/12/26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2144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A750ABA-DFFA-4B13-BB77-624D9164A38B}" type="datetime1">
              <a:rPr lang="en-US" smtClean="0"/>
              <a:t>2/12/26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82802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220A08F-2B1D-4498-A043-7C299B1C2561}" type="datetime1">
              <a:rPr lang="en-US" smtClean="0"/>
              <a:t>2/12/26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04714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E9B64-DC09-41C8-9DE3-DA74AF8D2F97}" type="datetime1">
              <a:rPr lang="en-US" smtClean="0"/>
              <a:t>2/12/26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1CC32-6A6B-4E2E-BBA1-6864F305DA26}" type="slidenum">
              <a:rPr lang="en-US" smtClean="0"/>
              <a:t>‹#›</a:t>
            </a:fld>
            <a:endParaRPr lang="en-US" dirty="0"/>
          </a:p>
        </p:txBody>
      </p:sp>
    </p:spTree>
    <p:extLst>
      <p:ext uri="{BB962C8B-B14F-4D97-AF65-F5344CB8AC3E}">
        <p14:creationId xmlns:p14="http://schemas.microsoft.com/office/powerpoint/2010/main" val="419081926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s://my.clevelandclinic.org/health/symptoms/24875-adverse-childhood-experiences-ace"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3.png"/><Relationship Id="rId4" Type="http://schemas.openxmlformats.org/officeDocument/2006/relationships/diagramLayout" Target="../diagrams/layout5.xml"/><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e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3.png"/><Relationship Id="rId4" Type="http://schemas.openxmlformats.org/officeDocument/2006/relationships/diagramData" Target="../diagrams/data6.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hyperlink" Target="https://my.clevelandclinic.org/health/diseases/16753-atherosclerosis-arterial-disease" TargetMode="External"/><Relationship Id="rId13" Type="http://schemas.openxmlformats.org/officeDocument/2006/relationships/image" Target="../media/image3.png"/><Relationship Id="rId3" Type="http://schemas.openxmlformats.org/officeDocument/2006/relationships/hyperlink" Target="https://my.clevelandclinic.org/health/diseases/22206-insulin-resistance" TargetMode="External"/><Relationship Id="rId7" Type="http://schemas.openxmlformats.org/officeDocument/2006/relationships/hyperlink" Target="https://my.clevelandclinic.org/health/diseases/21656-hyperlipidemia" TargetMode="External"/><Relationship Id="rId12"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my.clevelandclinic.org/health/diseases/21840-hypertensive-heart-disease" TargetMode="External"/><Relationship Id="rId11" Type="http://schemas.openxmlformats.org/officeDocument/2006/relationships/hyperlink" Target="https://my.clevelandclinic.org/health/diseases/5599-osteoarthritis" TargetMode="External"/><Relationship Id="rId5" Type="http://schemas.openxmlformats.org/officeDocument/2006/relationships/hyperlink" Target="https://my.clevelandclinic.org/health/diseases/4314-hypertension-high-blood-pressure" TargetMode="External"/><Relationship Id="rId10" Type="http://schemas.openxmlformats.org/officeDocument/2006/relationships/hyperlink" Target="https://my.clevelandclinic.org/health/diseases/8718-sleep-apnea" TargetMode="External"/><Relationship Id="rId4" Type="http://schemas.openxmlformats.org/officeDocument/2006/relationships/hyperlink" Target="https://my.clevelandclinic.org/health/diseases/21501-type-2-diabetes" TargetMode="External"/><Relationship Id="rId9" Type="http://schemas.openxmlformats.org/officeDocument/2006/relationships/hyperlink" Target="https://my.clevelandclinic.org/health/diseases/22437-non-alcoholic-fatty-liver-disease"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my.clevelandclinic.org/health/diseases/21989-class-iii-obesity-formerly-known-as-morbid-obesity" TargetMode="External"/><Relationship Id="rId7"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jpeg"/><Relationship Id="rId4" Type="http://schemas.openxmlformats.org/officeDocument/2006/relationships/hyperlink" Target="https://my.clevelandclinic.org/health/articles/9464-body-mass-index-bmi"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jpeg"/><Relationship Id="rId7" Type="http://schemas.openxmlformats.org/officeDocument/2006/relationships/diagramColors" Target="../diagrams/colors1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image" Target="../media/image29.png"/><Relationship Id="rId5" Type="http://schemas.openxmlformats.org/officeDocument/2006/relationships/diagramLayout" Target="../diagrams/layout10.xml"/><Relationship Id="rId10" Type="http://schemas.openxmlformats.org/officeDocument/2006/relationships/image" Target="../media/image28.png"/><Relationship Id="rId4" Type="http://schemas.openxmlformats.org/officeDocument/2006/relationships/diagramData" Target="../diagrams/data10.xml"/><Relationship Id="rId9" Type="http://schemas.openxmlformats.org/officeDocument/2006/relationships/hyperlink" Target="https://www.worldobesityday.org/Stories/world-obesity-day-2024"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jpeg"/><Relationship Id="rId7" Type="http://schemas.openxmlformats.org/officeDocument/2006/relationships/diagramLayout" Target="../diagrams/layout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9.png"/><Relationship Id="rId10" Type="http://schemas.microsoft.com/office/2007/relationships/diagramDrawing" Target="../diagrams/drawing3.xml"/><Relationship Id="rId4" Type="http://schemas.openxmlformats.org/officeDocument/2006/relationships/customXml" Target="../ink/ink2.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openxmlformats.org/officeDocument/2006/relationships/hyperlink" Target="https://my.clevelandclinic.org/health/diseases/9290-depression" TargetMode="External"/><Relationship Id="rId13" Type="http://schemas.openxmlformats.org/officeDocument/2006/relationships/hyperlink" Target="https://my.clevelandclinic.org/health/diseases/14501-colorectal-colon-cancer" TargetMode="External"/><Relationship Id="rId18" Type="http://schemas.openxmlformats.org/officeDocument/2006/relationships/image" Target="../media/image7.png"/><Relationship Id="rId3" Type="http://schemas.openxmlformats.org/officeDocument/2006/relationships/hyperlink" Target="https://my.clevelandclinic.org/health/symptoms/11826-memory-loss" TargetMode="External"/><Relationship Id="rId7" Type="http://schemas.openxmlformats.org/officeDocument/2006/relationships/hyperlink" Target="https://my.clevelandclinic.org/health/diseases/17774-female-infertility" TargetMode="External"/><Relationship Id="rId12" Type="http://schemas.openxmlformats.org/officeDocument/2006/relationships/hyperlink" Target="https://my.clevelandclinic.org/health/diseases/15806-pancreatic-cancer" TargetMode="External"/><Relationship Id="rId17" Type="http://schemas.openxmlformats.org/officeDocument/2006/relationships/image" Target="../media/image6.png"/><Relationship Id="rId2" Type="http://schemas.openxmlformats.org/officeDocument/2006/relationships/notesSlide" Target="../notesSlides/notesSlide6.xml"/><Relationship Id="rId16" Type="http://schemas.openxmlformats.org/officeDocument/2006/relationships/hyperlink" Target="https://my.clevelandclinic.org/health/diseases/4447-ovarian-cancer" TargetMode="External"/><Relationship Id="rId1" Type="http://schemas.openxmlformats.org/officeDocument/2006/relationships/slideLayout" Target="../slideLayouts/slideLayout2.xml"/><Relationship Id="rId6" Type="http://schemas.openxmlformats.org/officeDocument/2006/relationships/hyperlink" Target="https://my.clevelandclinic.org/health/diseases/9170-dementia" TargetMode="External"/><Relationship Id="rId11" Type="http://schemas.openxmlformats.org/officeDocument/2006/relationships/hyperlink" Target="https://my.clevelandclinic.org/health/diseases/6137-esophageal-cancer" TargetMode="External"/><Relationship Id="rId5" Type="http://schemas.openxmlformats.org/officeDocument/2006/relationships/hyperlink" Target="https://my.clevelandclinic.org/health/diseases/9164-alzheimers-disease" TargetMode="External"/><Relationship Id="rId15" Type="http://schemas.openxmlformats.org/officeDocument/2006/relationships/hyperlink" Target="https://my.clevelandclinic.org/health/diseases/16409-uterine-cancer" TargetMode="External"/><Relationship Id="rId10" Type="http://schemas.openxmlformats.org/officeDocument/2006/relationships/hyperlink" Target="https://my.clevelandclinic.org/health/diseases/12194-cancer" TargetMode="External"/><Relationship Id="rId19" Type="http://schemas.openxmlformats.org/officeDocument/2006/relationships/image" Target="../media/image3.png"/><Relationship Id="rId4" Type="http://schemas.openxmlformats.org/officeDocument/2006/relationships/hyperlink" Target="https://my.clevelandclinic.org/health/diseases/17990-mild-cognitive-impairment" TargetMode="External"/><Relationship Id="rId9" Type="http://schemas.openxmlformats.org/officeDocument/2006/relationships/hyperlink" Target="https://my.clevelandclinic.org/health/diseases/17843-mood-disorders" TargetMode="External"/><Relationship Id="rId14" Type="http://schemas.openxmlformats.org/officeDocument/2006/relationships/hyperlink" Target="https://my.clevelandclinic.org/health/diseases/3986-breast-canc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jpeg"/><Relationship Id="rId7" Type="http://schemas.openxmlformats.org/officeDocument/2006/relationships/diagramQuickStyle" Target="../diagrams/quickStyle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image" Target="../media/image12.png"/><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ized light photo effects">
            <a:extLst>
              <a:ext uri="{FF2B5EF4-FFF2-40B4-BE49-F238E27FC236}">
                <a16:creationId xmlns:a16="http://schemas.microsoft.com/office/drawing/2014/main" id="{B67A3403-D1C6-51B8-A9F4-E4B44362185D}"/>
              </a:ext>
            </a:extLst>
          </p:cNvPr>
          <p:cNvPicPr>
            <a:picLocks noChangeAspect="1"/>
          </p:cNvPicPr>
          <p:nvPr/>
        </p:nvPicPr>
        <p:blipFill rotWithShape="1">
          <a:blip r:embed="rId3"/>
          <a:srcRect l="2862" r="23801" b="-1"/>
          <a:stretch/>
        </p:blipFill>
        <p:spPr>
          <a:xfrm>
            <a:off x="-105261" y="0"/>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5" name="Title 4">
            <a:extLst>
              <a:ext uri="{FF2B5EF4-FFF2-40B4-BE49-F238E27FC236}">
                <a16:creationId xmlns:a16="http://schemas.microsoft.com/office/drawing/2014/main" id="{65C73D09-F829-C54C-DB4A-3C91752F0FEC}"/>
              </a:ext>
            </a:extLst>
          </p:cNvPr>
          <p:cNvSpPr>
            <a:spLocks noGrp="1"/>
          </p:cNvSpPr>
          <p:nvPr>
            <p:ph type="ctrTitle"/>
          </p:nvPr>
        </p:nvSpPr>
        <p:spPr>
          <a:xfrm>
            <a:off x="6378190" y="5829213"/>
            <a:ext cx="5505814" cy="646785"/>
          </a:xfrm>
        </p:spPr>
        <p:txBody>
          <a:bodyPr anchor="b">
            <a:normAutofit/>
          </a:bodyPr>
          <a:lstStyle/>
          <a:p>
            <a:pPr algn="l"/>
            <a:r>
              <a:rPr lang="en-GB" sz="1800" dirty="0"/>
              <a:t>PREDRAG ANDREJEVIC MD,FACS, FRCSI</a:t>
            </a:r>
          </a:p>
        </p:txBody>
      </p:sp>
      <p:sp>
        <p:nvSpPr>
          <p:cNvPr id="3" name="Subtitle 2">
            <a:extLst>
              <a:ext uri="{FF2B5EF4-FFF2-40B4-BE49-F238E27FC236}">
                <a16:creationId xmlns:a16="http://schemas.microsoft.com/office/drawing/2014/main" id="{C878537A-D2C2-5478-BDA6-C2B3DBE88E02}"/>
              </a:ext>
            </a:extLst>
          </p:cNvPr>
          <p:cNvSpPr>
            <a:spLocks noGrp="1"/>
          </p:cNvSpPr>
          <p:nvPr>
            <p:ph type="subTitle" idx="1"/>
          </p:nvPr>
        </p:nvSpPr>
        <p:spPr>
          <a:xfrm>
            <a:off x="5386905" y="4147327"/>
            <a:ext cx="6497099" cy="646785"/>
          </a:xfrm>
        </p:spPr>
        <p:txBody>
          <a:bodyPr>
            <a:normAutofit/>
          </a:bodyPr>
          <a:lstStyle/>
          <a:p>
            <a:pPr algn="l"/>
            <a:r>
              <a:rPr lang="en-GB" b="1" dirty="0">
                <a:latin typeface="Arial" panose="020B0604020202020204" pitchFamily="34" charset="0"/>
                <a:cs typeface="Arial" panose="020B0604020202020204" pitchFamily="34" charset="0"/>
              </a:rPr>
              <a:t>LET’S TALK ABOUT OBESITY</a:t>
            </a:r>
          </a:p>
        </p:txBody>
      </p:sp>
      <p:pic>
        <p:nvPicPr>
          <p:cNvPr id="7" name="Picture 6" descr="A group of people sitting on a bench&#10;&#10;Description automatically generated">
            <a:extLst>
              <a:ext uri="{FF2B5EF4-FFF2-40B4-BE49-F238E27FC236}">
                <a16:creationId xmlns:a16="http://schemas.microsoft.com/office/drawing/2014/main" id="{171042A1-0F60-6CCA-DCED-D1291D9001A6}"/>
              </a:ext>
            </a:extLst>
          </p:cNvPr>
          <p:cNvPicPr>
            <a:picLocks noChangeAspect="1"/>
          </p:cNvPicPr>
          <p:nvPr/>
        </p:nvPicPr>
        <p:blipFill rotWithShape="1">
          <a:blip r:embed="rId4"/>
          <a:srcRect l="15276" r="6593" b="3"/>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9" name="Picture 8">
            <a:extLst>
              <a:ext uri="{FF2B5EF4-FFF2-40B4-BE49-F238E27FC236}">
                <a16:creationId xmlns:a16="http://schemas.microsoft.com/office/drawing/2014/main" id="{3938A1AA-FB2E-2A9C-7A01-E2172C33D012}"/>
              </a:ext>
            </a:extLst>
          </p:cNvPr>
          <p:cNvPicPr>
            <a:picLocks noChangeAspect="1"/>
          </p:cNvPicPr>
          <p:nvPr/>
        </p:nvPicPr>
        <p:blipFill>
          <a:blip r:embed="rId5"/>
          <a:stretch>
            <a:fillRect/>
          </a:stretch>
        </p:blipFill>
        <p:spPr>
          <a:xfrm>
            <a:off x="1517208" y="1938629"/>
            <a:ext cx="3402543" cy="1305237"/>
          </a:xfrm>
          <a:prstGeom prst="rect">
            <a:avLst/>
          </a:prstGeom>
        </p:spPr>
      </p:pic>
    </p:spTree>
    <p:extLst>
      <p:ext uri="{BB962C8B-B14F-4D97-AF65-F5344CB8AC3E}">
        <p14:creationId xmlns:p14="http://schemas.microsoft.com/office/powerpoint/2010/main" val="327383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2AA8A-7C63-CB1F-237F-6EFD982B7707}"/>
              </a:ext>
            </a:extLst>
          </p:cNvPr>
          <p:cNvSpPr>
            <a:spLocks noGrp="1"/>
          </p:cNvSpPr>
          <p:nvPr>
            <p:ph type="title"/>
          </p:nvPr>
        </p:nvSpPr>
        <p:spPr>
          <a:xfrm>
            <a:off x="658368" y="781812"/>
            <a:ext cx="6894576" cy="832104"/>
          </a:xfrm>
        </p:spPr>
        <p:txBody>
          <a:bodyPr anchor="b">
            <a:normAutofit/>
          </a:bodyPr>
          <a:lstStyle/>
          <a:p>
            <a:r>
              <a:rPr lang="en-GB" sz="2000" b="1" dirty="0">
                <a:latin typeface="Arial" panose="020B0604020202020204" pitchFamily="34" charset="0"/>
                <a:cs typeface="Arial" panose="020B0604020202020204" pitchFamily="34" charset="0"/>
              </a:rPr>
              <a:t>Which children are most likely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to develop obesity</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D3675F-D2A8-7D6F-957A-DE1D674FD09C}"/>
              </a:ext>
            </a:extLst>
          </p:cNvPr>
          <p:cNvSpPr>
            <a:spLocks noGrp="1"/>
          </p:cNvSpPr>
          <p:nvPr>
            <p:ph idx="1"/>
          </p:nvPr>
        </p:nvSpPr>
        <p:spPr>
          <a:xfrm>
            <a:off x="640080" y="2706624"/>
            <a:ext cx="6894576" cy="3483864"/>
          </a:xfrm>
        </p:spPr>
        <p:txBody>
          <a:bodyPr>
            <a:normAutofit/>
          </a:bodyPr>
          <a:lstStyle/>
          <a:p>
            <a:r>
              <a:rPr lang="en-GB" sz="1800" b="0" i="0" dirty="0">
                <a:effectLst/>
                <a:latin typeface="Arial" panose="020B0604020202020204" pitchFamily="34" charset="0"/>
                <a:cs typeface="Arial" panose="020B0604020202020204" pitchFamily="34" charset="0"/>
              </a:rPr>
              <a:t>Children whose biological parents or siblings have obesity </a:t>
            </a:r>
          </a:p>
          <a:p>
            <a:r>
              <a:rPr lang="en-GB" sz="1800" dirty="0">
                <a:latin typeface="Arial" panose="020B0604020202020204" pitchFamily="34" charset="0"/>
                <a:cs typeface="Arial" panose="020B0604020202020204" pitchFamily="34" charset="0"/>
              </a:rPr>
              <a:t>C</a:t>
            </a:r>
            <a:r>
              <a:rPr lang="en-GB" sz="1800" b="0" i="0" dirty="0">
                <a:effectLst/>
                <a:latin typeface="Arial" panose="020B0604020202020204" pitchFamily="34" charset="0"/>
                <a:cs typeface="Arial" panose="020B0604020202020204" pitchFamily="34" charset="0"/>
              </a:rPr>
              <a:t>hildren, who experience adversity like:</a:t>
            </a:r>
          </a:p>
          <a:p>
            <a:pPr lvl="1"/>
            <a:r>
              <a:rPr lang="en-GB" sz="1800" dirty="0">
                <a:latin typeface="Arial" panose="020B0604020202020204" pitchFamily="34" charset="0"/>
                <a:cs typeface="Arial" panose="020B0604020202020204" pitchFamily="34" charset="0"/>
              </a:rPr>
              <a:t>Racism</a:t>
            </a:r>
            <a:r>
              <a:rPr lang="en-GB" sz="1800" b="0" i="0" dirty="0">
                <a:effectLst/>
                <a:latin typeface="Arial" panose="020B0604020202020204" pitchFamily="34" charset="0"/>
                <a:cs typeface="Arial" panose="020B0604020202020204" pitchFamily="34" charset="0"/>
              </a:rPr>
              <a:t> </a:t>
            </a:r>
          </a:p>
          <a:p>
            <a:pPr lvl="1"/>
            <a:r>
              <a:rPr lang="en-GB" sz="1800" dirty="0">
                <a:latin typeface="Arial" panose="020B0604020202020204" pitchFamily="34" charset="0"/>
                <a:cs typeface="Arial" panose="020B0604020202020204" pitchFamily="34" charset="0"/>
              </a:rPr>
              <a:t>V</a:t>
            </a:r>
            <a:r>
              <a:rPr lang="en-GB" sz="1800" b="0" i="0" dirty="0">
                <a:effectLst/>
                <a:latin typeface="Arial" panose="020B0604020202020204" pitchFamily="34" charset="0"/>
                <a:cs typeface="Arial" panose="020B0604020202020204" pitchFamily="34" charset="0"/>
              </a:rPr>
              <a:t>iolence </a:t>
            </a:r>
          </a:p>
          <a:p>
            <a:endParaRPr lang="en-GB" sz="1800" b="0" i="0" dirty="0">
              <a:effectLst/>
              <a:latin typeface="Arial" panose="020B0604020202020204" pitchFamily="34" charset="0"/>
              <a:cs typeface="Arial" panose="020B0604020202020204" pitchFamily="34" charset="0"/>
            </a:endParaRPr>
          </a:p>
          <a:p>
            <a:r>
              <a:rPr lang="en-GB" sz="1800" b="0" i="0" dirty="0">
                <a:effectLst/>
                <a:latin typeface="Arial" panose="020B0604020202020204" pitchFamily="34" charset="0"/>
                <a:cs typeface="Arial" panose="020B0604020202020204" pitchFamily="34" charset="0"/>
              </a:rPr>
              <a:t>Pre-pregnancy obesity of either or both biological parents.</a:t>
            </a:r>
          </a:p>
          <a:p>
            <a:pPr>
              <a:buFont typeface="Arial" panose="020B0604020202020204" pitchFamily="34" charset="0"/>
              <a:buChar char="•"/>
            </a:pPr>
            <a:r>
              <a:rPr lang="en-GB" sz="1800" b="0" i="0" dirty="0">
                <a:effectLst/>
                <a:latin typeface="Arial" panose="020B0604020202020204" pitchFamily="34" charset="0"/>
                <a:cs typeface="Arial" panose="020B0604020202020204" pitchFamily="34" charset="0"/>
              </a:rPr>
              <a:t>Gestational diabetes.</a:t>
            </a:r>
          </a:p>
          <a:p>
            <a:pPr>
              <a:buFont typeface="Arial" panose="020B0604020202020204" pitchFamily="34" charset="0"/>
              <a:buChar char="•"/>
            </a:pPr>
            <a:r>
              <a:rPr lang="en-GB" sz="1800" b="0" i="0" dirty="0">
                <a:effectLst/>
                <a:latin typeface="Arial" panose="020B0604020202020204" pitchFamily="34" charset="0"/>
                <a:cs typeface="Arial" panose="020B0604020202020204" pitchFamily="34" charset="0"/>
              </a:rPr>
              <a:t>Excessive weight gain in the birthing parent during pregnancy.</a:t>
            </a:r>
          </a:p>
          <a:p>
            <a:endParaRPr lang="en-GB" sz="1900" b="1" i="0" dirty="0">
              <a:effectLst/>
              <a:latin typeface="Arial" panose="020B0604020202020204" pitchFamily="34" charset="0"/>
              <a:cs typeface="Arial" panose="020B0604020202020204" pitchFamily="34" charset="0"/>
            </a:endParaRPr>
          </a:p>
          <a:p>
            <a:endParaRPr lang="en-GB" sz="1900" dirty="0"/>
          </a:p>
        </p:txBody>
      </p:sp>
      <p:pic>
        <p:nvPicPr>
          <p:cNvPr id="12" name="Picture 11" descr="A group of people sitting on a bench&#10;&#10;Description automatically generated">
            <a:extLst>
              <a:ext uri="{FF2B5EF4-FFF2-40B4-BE49-F238E27FC236}">
                <a16:creationId xmlns:a16="http://schemas.microsoft.com/office/drawing/2014/main" id="{A84BF0DA-50B3-E65F-6AF6-2149F395BA50}"/>
              </a:ext>
            </a:extLst>
          </p:cNvPr>
          <p:cNvPicPr>
            <a:picLocks noChangeAspect="1"/>
          </p:cNvPicPr>
          <p:nvPr/>
        </p:nvPicPr>
        <p:blipFill rotWithShape="1">
          <a:blip r:embed="rId3"/>
          <a:srcRect l="10908" r="2646" b="-2"/>
          <a:stretch/>
        </p:blipFill>
        <p:spPr>
          <a:xfrm>
            <a:off x="7863840" y="494331"/>
            <a:ext cx="4014216" cy="3099673"/>
          </a:xfrm>
          <a:prstGeom prst="rect">
            <a:avLst/>
          </a:prstGeom>
        </p:spPr>
      </p:pic>
      <p:pic>
        <p:nvPicPr>
          <p:cNvPr id="4" name="Picture 3">
            <a:extLst>
              <a:ext uri="{FF2B5EF4-FFF2-40B4-BE49-F238E27FC236}">
                <a16:creationId xmlns:a16="http://schemas.microsoft.com/office/drawing/2014/main" id="{1EE2A197-1BD6-2A2F-D9FC-E87F85512BA3}"/>
              </a:ext>
            </a:extLst>
          </p:cNvPr>
          <p:cNvPicPr>
            <a:picLocks noChangeAspect="1"/>
          </p:cNvPicPr>
          <p:nvPr/>
        </p:nvPicPr>
        <p:blipFill>
          <a:blip r:embed="rId4"/>
          <a:stretch>
            <a:fillRect/>
          </a:stretch>
        </p:blipFill>
        <p:spPr>
          <a:xfrm>
            <a:off x="8407908" y="4862667"/>
            <a:ext cx="2496312" cy="954839"/>
          </a:xfrm>
          <a:prstGeom prst="rect">
            <a:avLst/>
          </a:prstGeom>
        </p:spPr>
      </p:pic>
      <p:sp>
        <p:nvSpPr>
          <p:cNvPr id="6" name="Slide Number Placeholder 5">
            <a:extLst>
              <a:ext uri="{FF2B5EF4-FFF2-40B4-BE49-F238E27FC236}">
                <a16:creationId xmlns:a16="http://schemas.microsoft.com/office/drawing/2014/main" id="{3CC9CC9F-F2BF-3670-44E1-47E4C1F7426F}"/>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a:pPr>
                <a:spcAft>
                  <a:spcPts val="600"/>
                </a:spcAft>
              </a:pPr>
              <a:t>10</a:t>
            </a:fld>
            <a:endParaRPr lang="en-US"/>
          </a:p>
        </p:txBody>
      </p:sp>
    </p:spTree>
    <p:extLst>
      <p:ext uri="{BB962C8B-B14F-4D97-AF65-F5344CB8AC3E}">
        <p14:creationId xmlns:p14="http://schemas.microsoft.com/office/powerpoint/2010/main" val="1093389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1DDA-12CC-18B3-3D13-89537C3C7A7B}"/>
              </a:ext>
            </a:extLst>
          </p:cNvPr>
          <p:cNvSpPr>
            <a:spLocks noGrp="1"/>
          </p:cNvSpPr>
          <p:nvPr>
            <p:ph type="title"/>
          </p:nvPr>
        </p:nvSpPr>
        <p:spPr/>
        <p:txBody>
          <a:bodyPr>
            <a:noAutofit/>
          </a:bodyPr>
          <a:lstStyle/>
          <a:p>
            <a:r>
              <a:rPr lang="en-GB" sz="3200" b="1" i="0" dirty="0">
                <a:effectLst/>
                <a:latin typeface="Arial" panose="020B0604020202020204" pitchFamily="34" charset="0"/>
                <a:cs typeface="Arial" panose="020B0604020202020204" pitchFamily="34" charset="0"/>
              </a:rPr>
              <a:t>Family and home environment </a:t>
            </a:r>
            <a:br>
              <a:rPr lang="en-GB" sz="3200" b="1" i="0" dirty="0">
                <a:effectLst/>
                <a:latin typeface="Arial" panose="020B0604020202020204" pitchFamily="34" charset="0"/>
                <a:cs typeface="Arial" panose="020B0604020202020204" pitchFamily="34" charset="0"/>
              </a:rPr>
            </a:br>
            <a:r>
              <a:rPr lang="en-GB" sz="3200" b="1" i="0" dirty="0">
                <a:effectLst/>
                <a:latin typeface="Arial" panose="020B0604020202020204" pitchFamily="34" charset="0"/>
                <a:cs typeface="Arial" panose="020B0604020202020204" pitchFamily="34" charset="0"/>
              </a:rPr>
              <a:t>factors</a:t>
            </a:r>
            <a:br>
              <a:rPr lang="en-GB" sz="3200" b="1" i="0" dirty="0">
                <a:effectLst/>
                <a:latin typeface="__Roboto_ba6641"/>
              </a:rPr>
            </a:br>
            <a:endParaRPr lang="en-GB" sz="3200" b="1" dirty="0"/>
          </a:p>
        </p:txBody>
      </p:sp>
      <p:graphicFrame>
        <p:nvGraphicFramePr>
          <p:cNvPr id="16" name="Content Placeholder 2">
            <a:extLst>
              <a:ext uri="{FF2B5EF4-FFF2-40B4-BE49-F238E27FC236}">
                <a16:creationId xmlns:a16="http://schemas.microsoft.com/office/drawing/2014/main" id="{12FF180A-A21F-3810-6C11-B6D8B1C8A527}"/>
              </a:ext>
            </a:extLst>
          </p:cNvPr>
          <p:cNvGraphicFramePr>
            <a:graphicFrameLocks noGrp="1"/>
          </p:cNvGraphicFramePr>
          <p:nvPr>
            <p:ph idx="1"/>
          </p:nvPr>
        </p:nvGraphicFramePr>
        <p:xfrm>
          <a:off x="838200" y="1825625"/>
          <a:ext cx="526269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A7EBADA5-E840-647C-57C7-E1B2201ABAC0}"/>
              </a:ext>
            </a:extLst>
          </p:cNvPr>
          <p:cNvSpPr>
            <a:spLocks noGrp="1"/>
          </p:cNvSpPr>
          <p:nvPr>
            <p:ph type="sldNum" sz="quarter" idx="12"/>
          </p:nvPr>
        </p:nvSpPr>
        <p:spPr/>
        <p:txBody>
          <a:bodyPr/>
          <a:lstStyle/>
          <a:p>
            <a:fld id="{6E91CC32-6A6B-4E2E-BBA1-6864F305DA26}" type="slidenum">
              <a:rPr lang="en-US" smtClean="0"/>
              <a:t>11</a:t>
            </a:fld>
            <a:endParaRPr lang="en-US"/>
          </a:p>
        </p:txBody>
      </p:sp>
      <p:sp>
        <p:nvSpPr>
          <p:cNvPr id="8" name="TextBox 7">
            <a:extLst>
              <a:ext uri="{FF2B5EF4-FFF2-40B4-BE49-F238E27FC236}">
                <a16:creationId xmlns:a16="http://schemas.microsoft.com/office/drawing/2014/main" id="{F6E3DB69-5714-31D4-02ED-758C3D7EA6AA}"/>
              </a:ext>
            </a:extLst>
          </p:cNvPr>
          <p:cNvSpPr txBox="1"/>
          <p:nvPr/>
        </p:nvSpPr>
        <p:spPr>
          <a:xfrm>
            <a:off x="6100890" y="3144377"/>
            <a:ext cx="6100010" cy="2862322"/>
          </a:xfrm>
          <a:prstGeom prst="rect">
            <a:avLst/>
          </a:prstGeom>
          <a:noFill/>
        </p:spPr>
        <p:txBody>
          <a:bodyPr wrap="square">
            <a:spAutoFit/>
          </a:bodyPr>
          <a:lstStyle/>
          <a:p>
            <a:pPr algn="l">
              <a:buFont typeface="Arial" panose="020B0604020202020204" pitchFamily="34" charset="0"/>
              <a:buChar char="•"/>
            </a:pPr>
            <a:r>
              <a:rPr lang="en-GB" sz="1800" b="0" i="0" dirty="0">
                <a:effectLst/>
                <a:latin typeface="Arial" panose="020B0604020202020204" pitchFamily="34" charset="0"/>
                <a:cs typeface="Arial" panose="020B0604020202020204" pitchFamily="34" charset="0"/>
              </a:rPr>
              <a:t>Increased screen time.</a:t>
            </a:r>
          </a:p>
          <a:p>
            <a:pPr algn="l">
              <a:buFont typeface="Arial" panose="020B0604020202020204" pitchFamily="34" charset="0"/>
              <a:buChar char="•"/>
            </a:pPr>
            <a:endParaRPr lang="en-GB" sz="180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GB" sz="1800" b="0" i="0" dirty="0">
                <a:effectLst/>
                <a:latin typeface="Arial" panose="020B0604020202020204" pitchFamily="34" charset="0"/>
                <a:cs typeface="Arial" panose="020B0604020202020204" pitchFamily="34" charset="0"/>
              </a:rPr>
              <a:t>Lack of physical activity (sedentary behaviour).</a:t>
            </a:r>
          </a:p>
          <a:p>
            <a:pPr algn="l">
              <a:buFont typeface="Arial" panose="020B0604020202020204" pitchFamily="34" charset="0"/>
              <a:buChar char="•"/>
            </a:pPr>
            <a:endParaRPr lang="en-GB" sz="180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GB" sz="1800" b="0" i="0" dirty="0">
                <a:effectLst/>
                <a:latin typeface="Arial" panose="020B0604020202020204" pitchFamily="34" charset="0"/>
                <a:cs typeface="Arial" panose="020B0604020202020204" pitchFamily="34" charset="0"/>
              </a:rPr>
              <a:t>Lack of quality sleep.</a:t>
            </a:r>
          </a:p>
          <a:p>
            <a:pPr algn="l"/>
            <a:endParaRPr lang="en-GB" sz="180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GB" sz="1800" b="0" i="0" dirty="0">
                <a:effectLst/>
                <a:latin typeface="Arial" panose="020B0604020202020204" pitchFamily="34" charset="0"/>
                <a:cs typeface="Arial" panose="020B0604020202020204" pitchFamily="34" charset="0"/>
              </a:rPr>
              <a:t>Secondary smoke exposure</a:t>
            </a:r>
          </a:p>
          <a:p>
            <a:pPr algn="l">
              <a:buFont typeface="Arial" panose="020B0604020202020204" pitchFamily="34" charset="0"/>
              <a:buChar char="•"/>
            </a:pPr>
            <a:endParaRPr lang="en-GB" sz="1800" b="0" i="0" dirty="0">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r>
              <a:rPr lang="en-GB" sz="1800" dirty="0">
                <a:latin typeface="Arial" panose="020B0604020202020204" pitchFamily="34" charset="0"/>
                <a:cs typeface="Arial" panose="020B0604020202020204" pitchFamily="34" charset="0"/>
              </a:rPr>
              <a:t>Adverse childhood experiences -ACEs</a:t>
            </a: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p:txBody>
      </p:sp>
      <p:pic>
        <p:nvPicPr>
          <p:cNvPr id="14" name="Picture 13" descr="A group of people sitting on a bench&#10;&#10;Description automatically generated">
            <a:extLst>
              <a:ext uri="{FF2B5EF4-FFF2-40B4-BE49-F238E27FC236}">
                <a16:creationId xmlns:a16="http://schemas.microsoft.com/office/drawing/2014/main" id="{9827E931-A75D-3EB8-36A3-20AEC4826658}"/>
              </a:ext>
            </a:extLst>
          </p:cNvPr>
          <p:cNvPicPr>
            <a:picLocks noChangeAspect="1"/>
          </p:cNvPicPr>
          <p:nvPr/>
        </p:nvPicPr>
        <p:blipFill rotWithShape="1">
          <a:blip r:embed="rId9"/>
          <a:srcRect l="10908" r="2646"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4" name="Picture 3">
            <a:extLst>
              <a:ext uri="{FF2B5EF4-FFF2-40B4-BE49-F238E27FC236}">
                <a16:creationId xmlns:a16="http://schemas.microsoft.com/office/drawing/2014/main" id="{8F51DD31-B368-A034-BC36-95AD98B3BCE1}"/>
              </a:ext>
            </a:extLst>
          </p:cNvPr>
          <p:cNvPicPr>
            <a:picLocks noChangeAspect="1"/>
          </p:cNvPicPr>
          <p:nvPr/>
        </p:nvPicPr>
        <p:blipFill>
          <a:blip r:embed="rId10"/>
          <a:stretch>
            <a:fillRect/>
          </a:stretch>
        </p:blipFill>
        <p:spPr>
          <a:xfrm>
            <a:off x="8752899" y="5826642"/>
            <a:ext cx="2316126" cy="894833"/>
          </a:xfrm>
          <a:prstGeom prst="rect">
            <a:avLst/>
          </a:prstGeom>
        </p:spPr>
      </p:pic>
    </p:spTree>
    <p:extLst>
      <p:ext uri="{BB962C8B-B14F-4D97-AF65-F5344CB8AC3E}">
        <p14:creationId xmlns:p14="http://schemas.microsoft.com/office/powerpoint/2010/main" val="411044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ized light photo effects">
            <a:extLst>
              <a:ext uri="{FF2B5EF4-FFF2-40B4-BE49-F238E27FC236}">
                <a16:creationId xmlns:a16="http://schemas.microsoft.com/office/drawing/2014/main" id="{6B5711EF-BED5-5D4D-9139-047705D96864}"/>
              </a:ext>
            </a:extLst>
          </p:cNvPr>
          <p:cNvPicPr>
            <a:picLocks noChangeAspect="1"/>
          </p:cNvPicPr>
          <p:nvPr/>
        </p:nvPicPr>
        <p:blipFill rotWithShape="1">
          <a:blip r:embed="rId3"/>
          <a:srcRect t="7859" b="7859"/>
          <a:stretch/>
        </p:blipFill>
        <p:spPr>
          <a:xfrm>
            <a:off x="1" y="-1055"/>
            <a:ext cx="12191998" cy="6859055"/>
          </a:xfrm>
          <a:prstGeom prst="rect">
            <a:avLst/>
          </a:prstGeom>
        </p:spPr>
      </p:pic>
      <p:graphicFrame>
        <p:nvGraphicFramePr>
          <p:cNvPr id="10" name="Content Placeholder 2">
            <a:extLst>
              <a:ext uri="{FF2B5EF4-FFF2-40B4-BE49-F238E27FC236}">
                <a16:creationId xmlns:a16="http://schemas.microsoft.com/office/drawing/2014/main" id="{4EDF64F5-A995-A88D-36C4-15B5A7C4582F}"/>
              </a:ext>
            </a:extLst>
          </p:cNvPr>
          <p:cNvGraphicFramePr>
            <a:graphicFrameLocks noGrp="1"/>
          </p:cNvGraphicFramePr>
          <p:nvPr>
            <p:ph idx="1"/>
          </p:nvPr>
        </p:nvGraphicFramePr>
        <p:xfrm>
          <a:off x="1006214" y="947444"/>
          <a:ext cx="5089786" cy="5564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B6A1D09C-D99B-46E4-C91A-4F3344B52EEB}"/>
              </a:ext>
            </a:extLst>
          </p:cNvPr>
          <p:cNvSpPr>
            <a:spLocks noGrp="1"/>
          </p:cNvSpPr>
          <p:nvPr>
            <p:ph type="dt" sz="half" idx="10"/>
          </p:nvPr>
        </p:nvSpPr>
        <p:spPr>
          <a:xfrm>
            <a:off x="324095" y="236308"/>
            <a:ext cx="4705996" cy="591843"/>
          </a:xfrm>
        </p:spPr>
        <p:txBody>
          <a:bodyPr/>
          <a:lstStyle/>
          <a:p>
            <a:r>
              <a:rPr lang="en-GB" sz="2000" b="1" i="0" dirty="0">
                <a:solidFill>
                  <a:schemeClr val="tx1"/>
                </a:solidFill>
                <a:effectLst/>
                <a:latin typeface="Arial" panose="020B0604020202020204" pitchFamily="34" charset="0"/>
                <a:cs typeface="Arial" panose="020B0604020202020204" pitchFamily="34" charset="0"/>
              </a:rPr>
              <a:t>Who is at risk of having an adverse childhood experience</a:t>
            </a:r>
            <a:endParaRPr lang="en-US" sz="2000" dirty="0">
              <a:solidFill>
                <a:schemeClr val="tx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CB29AD50-11AB-9834-7556-DC603DD39A4D}"/>
              </a:ext>
            </a:extLst>
          </p:cNvPr>
          <p:cNvSpPr>
            <a:spLocks noGrp="1"/>
          </p:cNvSpPr>
          <p:nvPr>
            <p:ph type="sldNum" sz="quarter" idx="12"/>
          </p:nvPr>
        </p:nvSpPr>
        <p:spPr/>
        <p:txBody>
          <a:bodyPr/>
          <a:lstStyle/>
          <a:p>
            <a:fld id="{6E91CC32-6A6B-4E2E-BBA1-6864F305DA26}" type="slidenum">
              <a:rPr lang="en-US" smtClean="0"/>
              <a:t>12</a:t>
            </a:fld>
            <a:endParaRPr lang="en-US"/>
          </a:p>
        </p:txBody>
      </p:sp>
      <p:pic>
        <p:nvPicPr>
          <p:cNvPr id="8" name="Picture 7" descr="A poster of a bed and a few people&#10;&#10;Description automatically generated with medium confidence">
            <a:extLst>
              <a:ext uri="{FF2B5EF4-FFF2-40B4-BE49-F238E27FC236}">
                <a16:creationId xmlns:a16="http://schemas.microsoft.com/office/drawing/2014/main" id="{B98A398E-198B-4EC0-EB0C-2A09546A4687}"/>
              </a:ext>
            </a:extLst>
          </p:cNvPr>
          <p:cNvPicPr>
            <a:picLocks noChangeAspect="1"/>
          </p:cNvPicPr>
          <p:nvPr/>
        </p:nvPicPr>
        <p:blipFill>
          <a:blip r:embed="rId9"/>
          <a:stretch>
            <a:fillRect/>
          </a:stretch>
        </p:blipFill>
        <p:spPr>
          <a:xfrm>
            <a:off x="7994773" y="236308"/>
            <a:ext cx="2216026" cy="4149862"/>
          </a:xfrm>
          <a:prstGeom prst="rect">
            <a:avLst/>
          </a:prstGeom>
        </p:spPr>
      </p:pic>
      <p:pic>
        <p:nvPicPr>
          <p:cNvPr id="2" name="Picture 1" descr="A logo with a red star and blue text&#10;&#10;AI-generated content may be incorrect.">
            <a:extLst>
              <a:ext uri="{FF2B5EF4-FFF2-40B4-BE49-F238E27FC236}">
                <a16:creationId xmlns:a16="http://schemas.microsoft.com/office/drawing/2014/main" id="{505A6415-5B03-EB2C-2BB6-53AE59B7459E}"/>
              </a:ext>
            </a:extLst>
          </p:cNvPr>
          <p:cNvPicPr>
            <a:picLocks noChangeAspect="1"/>
          </p:cNvPicPr>
          <p:nvPr/>
        </p:nvPicPr>
        <p:blipFill>
          <a:blip r:embed="rId10"/>
          <a:stretch>
            <a:fillRect/>
          </a:stretch>
        </p:blipFill>
        <p:spPr>
          <a:xfrm>
            <a:off x="7951332" y="5380783"/>
            <a:ext cx="2193574" cy="839042"/>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Tree>
    <p:extLst>
      <p:ext uri="{BB962C8B-B14F-4D97-AF65-F5344CB8AC3E}">
        <p14:creationId xmlns:p14="http://schemas.microsoft.com/office/powerpoint/2010/main" val="142003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9C04E1-A238-361A-AB28-3A56372EA6B1}"/>
              </a:ext>
            </a:extLst>
          </p:cNvPr>
          <p:cNvSpPr>
            <a:spLocks noGrp="1"/>
          </p:cNvSpPr>
          <p:nvPr>
            <p:ph type="title"/>
          </p:nvPr>
        </p:nvSpPr>
        <p:spPr>
          <a:xfrm>
            <a:off x="6391565" y="486185"/>
            <a:ext cx="3781136" cy="428215"/>
          </a:xfrm>
        </p:spPr>
        <p:txBody>
          <a:bodyPr>
            <a:normAutofit/>
          </a:bodyPr>
          <a:lstStyle/>
          <a:p>
            <a:r>
              <a:rPr lang="en-GB" sz="2400" b="1" dirty="0">
                <a:latin typeface="Arial" panose="020B0604020202020204" pitchFamily="34" charset="0"/>
                <a:cs typeface="Arial" panose="020B0604020202020204" pitchFamily="34" charset="0"/>
              </a:rPr>
              <a:t>Child and obesity</a:t>
            </a:r>
          </a:p>
        </p:txBody>
      </p:sp>
      <p:pic>
        <p:nvPicPr>
          <p:cNvPr id="4" name="Picture 3" descr="A logo with a red star and blue text&#10;&#10;AI-generated content may be incorrect.">
            <a:extLst>
              <a:ext uri="{FF2B5EF4-FFF2-40B4-BE49-F238E27FC236}">
                <a16:creationId xmlns:a16="http://schemas.microsoft.com/office/drawing/2014/main" id="{FA5DB9CA-AAD8-E5F0-CA7B-5CAFB7F43444}"/>
              </a:ext>
            </a:extLst>
          </p:cNvPr>
          <p:cNvPicPr>
            <a:picLocks noChangeAspect="1"/>
          </p:cNvPicPr>
          <p:nvPr/>
        </p:nvPicPr>
        <p:blipFill>
          <a:blip r:embed="rId3"/>
          <a:stretch>
            <a:fillRect/>
          </a:stretch>
        </p:blipFill>
        <p:spPr>
          <a:xfrm>
            <a:off x="698353" y="1094046"/>
            <a:ext cx="2498136" cy="955537"/>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20" name="Freeform: Shape 19">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group of people sitting on a bench&#10;&#10;Description automatically generated">
            <a:extLst>
              <a:ext uri="{FF2B5EF4-FFF2-40B4-BE49-F238E27FC236}">
                <a16:creationId xmlns:a16="http://schemas.microsoft.com/office/drawing/2014/main" id="{2820BEAD-1A32-B28E-452D-BC9D3920BCFC}"/>
              </a:ext>
            </a:extLst>
          </p:cNvPr>
          <p:cNvPicPr>
            <a:picLocks noChangeAspect="1"/>
          </p:cNvPicPr>
          <p:nvPr/>
        </p:nvPicPr>
        <p:blipFill rotWithShape="1">
          <a:blip r:embed="rId4"/>
          <a:srcRect l="10908" r="2646" b="-2"/>
          <a:stretch/>
        </p:blipFill>
        <p:spPr>
          <a:xfrm>
            <a:off x="698353" y="3526029"/>
            <a:ext cx="3539737"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a:extLst>
              <a:ext uri="{FF2B5EF4-FFF2-40B4-BE49-F238E27FC236}">
                <a16:creationId xmlns:a16="http://schemas.microsoft.com/office/drawing/2014/main" id="{A8EA64C9-BF38-4932-3B80-F3A47694A21E}"/>
              </a:ext>
            </a:extLst>
          </p:cNvPr>
          <p:cNvSpPr>
            <a:spLocks noGrp="1"/>
          </p:cNvSpPr>
          <p:nvPr>
            <p:ph idx="1"/>
          </p:nvPr>
        </p:nvSpPr>
        <p:spPr>
          <a:xfrm>
            <a:off x="6151294" y="1141055"/>
            <a:ext cx="5342353" cy="5156967"/>
          </a:xfrm>
        </p:spPr>
        <p:txBody>
          <a:bodyPr>
            <a:normAutofit/>
          </a:bodyPr>
          <a:lstStyle/>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High blood pressure or heart disease</a:t>
            </a: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Type-2 diabetes</a:t>
            </a: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Sleep </a:t>
            </a:r>
            <a:r>
              <a:rPr lang="en-GB" sz="1800" b="0" i="0" dirty="0" err="1">
                <a:effectLst/>
                <a:highlight>
                  <a:srgbClr val="FFFFFF"/>
                </a:highlight>
                <a:latin typeface="Arial" panose="020B0604020202020204" pitchFamily="34" charset="0"/>
                <a:cs typeface="Arial" panose="020B0604020202020204" pitchFamily="34" charset="0"/>
              </a:rPr>
              <a:t>apnea</a:t>
            </a:r>
            <a:r>
              <a:rPr lang="en-GB" sz="1800" b="0" i="0" dirty="0">
                <a:effectLst/>
                <a:highlight>
                  <a:srgbClr val="FFFFFF"/>
                </a:highlight>
                <a:latin typeface="Arial" panose="020B0604020202020204" pitchFamily="34" charset="0"/>
                <a:cs typeface="Arial" panose="020B0604020202020204" pitchFamily="34" charset="0"/>
              </a:rPr>
              <a:t> and other breathing problems</a:t>
            </a: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Abnormal or missed menstrual cycles</a:t>
            </a: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Bone and joint problems</a:t>
            </a: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Reduced balance</a:t>
            </a:r>
          </a:p>
          <a:p>
            <a:pPr marL="0" indent="0">
              <a:buNone/>
            </a:pPr>
            <a:endParaRPr lang="en-GB" sz="1800" b="0" i="0" dirty="0">
              <a:effectLst/>
              <a:highlight>
                <a:srgbClr val="FFFFFF"/>
              </a:highlight>
              <a:latin typeface="futura-pt"/>
            </a:endParaRP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Low self-esteem and negative body image</a:t>
            </a: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Depression</a:t>
            </a: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Struggle with loneliness and friendships</a:t>
            </a:r>
          </a:p>
          <a:p>
            <a:pPr>
              <a:buFont typeface="Arial" panose="020B0604020202020204" pitchFamily="34" charset="0"/>
              <a:buChar char="•"/>
            </a:pPr>
            <a:r>
              <a:rPr lang="en-GB" sz="1800" b="0" i="0" dirty="0">
                <a:effectLst/>
                <a:highlight>
                  <a:srgbClr val="FFFFFF"/>
                </a:highlight>
                <a:latin typeface="Arial" panose="020B0604020202020204" pitchFamily="34" charset="0"/>
                <a:cs typeface="Arial" panose="020B0604020202020204" pitchFamily="34" charset="0"/>
              </a:rPr>
              <a:t>Eating disorder</a:t>
            </a:r>
          </a:p>
        </p:txBody>
      </p:sp>
      <p:sp>
        <p:nvSpPr>
          <p:cNvPr id="22" name="Arc 21">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D669490F-C17F-F41D-FEF6-FC62AE3E74F8}"/>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a:pPr>
                <a:spcAft>
                  <a:spcPts val="600"/>
                </a:spcAft>
              </a:pPr>
              <a:t>13</a:t>
            </a:fld>
            <a:endParaRPr lang="en-US"/>
          </a:p>
        </p:txBody>
      </p:sp>
    </p:spTree>
    <p:extLst>
      <p:ext uri="{BB962C8B-B14F-4D97-AF65-F5344CB8AC3E}">
        <p14:creationId xmlns:p14="http://schemas.microsoft.com/office/powerpoint/2010/main" val="186085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AA9DA8-95CF-AA3D-3A37-AD3D743930F3}"/>
              </a:ext>
            </a:extLst>
          </p:cNvPr>
          <p:cNvSpPr>
            <a:spLocks noGrp="1"/>
          </p:cNvSpPr>
          <p:nvPr>
            <p:ph type="title"/>
          </p:nvPr>
        </p:nvSpPr>
        <p:spPr>
          <a:xfrm>
            <a:off x="6151295" y="486185"/>
            <a:ext cx="4821506" cy="607862"/>
          </a:xfrm>
        </p:spPr>
        <p:txBody>
          <a:bodyPr>
            <a:normAutofit/>
          </a:bodyPr>
          <a:lstStyle/>
          <a:p>
            <a:r>
              <a:rPr lang="en-GB" sz="2000" b="1" dirty="0">
                <a:latin typeface="Arial" panose="020B0604020202020204" pitchFamily="34" charset="0"/>
                <a:cs typeface="Arial" panose="020B0604020202020204" pitchFamily="34" charset="0"/>
              </a:rPr>
              <a:t>Treatment at home-advise to parents</a:t>
            </a:r>
          </a:p>
        </p:txBody>
      </p:sp>
      <p:pic>
        <p:nvPicPr>
          <p:cNvPr id="4" name="Picture 3" descr="A logo with a red star and blue text&#10;&#10;AI-generated content may be incorrect.">
            <a:extLst>
              <a:ext uri="{FF2B5EF4-FFF2-40B4-BE49-F238E27FC236}">
                <a16:creationId xmlns:a16="http://schemas.microsoft.com/office/drawing/2014/main" id="{D26656C9-031C-EA5B-A618-DE2464512604}"/>
              </a:ext>
            </a:extLst>
          </p:cNvPr>
          <p:cNvPicPr>
            <a:picLocks noChangeAspect="1"/>
          </p:cNvPicPr>
          <p:nvPr/>
        </p:nvPicPr>
        <p:blipFill>
          <a:blip r:embed="rId3"/>
          <a:stretch>
            <a:fillRect/>
          </a:stretch>
        </p:blipFill>
        <p:spPr>
          <a:xfrm>
            <a:off x="921585" y="1210541"/>
            <a:ext cx="2193574" cy="839042"/>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20" name="Freeform: Shape 19">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group of people sitting on a bench&#10;&#10;Description automatically generated">
            <a:extLst>
              <a:ext uri="{FF2B5EF4-FFF2-40B4-BE49-F238E27FC236}">
                <a16:creationId xmlns:a16="http://schemas.microsoft.com/office/drawing/2014/main" id="{3395844B-30BA-292A-B970-CBDA7852B7E6}"/>
              </a:ext>
            </a:extLst>
          </p:cNvPr>
          <p:cNvPicPr>
            <a:picLocks noChangeAspect="1"/>
          </p:cNvPicPr>
          <p:nvPr/>
        </p:nvPicPr>
        <p:blipFill rotWithShape="1">
          <a:blip r:embed="rId4"/>
          <a:srcRect l="10908" r="2646" b="-2"/>
          <a:stretch/>
        </p:blipFill>
        <p:spPr>
          <a:xfrm>
            <a:off x="698353" y="3526029"/>
            <a:ext cx="3539737"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a:extLst>
              <a:ext uri="{FF2B5EF4-FFF2-40B4-BE49-F238E27FC236}">
                <a16:creationId xmlns:a16="http://schemas.microsoft.com/office/drawing/2014/main" id="{1972262C-C2A4-6AC3-4B7B-B0641D41E4D1}"/>
              </a:ext>
            </a:extLst>
          </p:cNvPr>
          <p:cNvSpPr>
            <a:spLocks noGrp="1"/>
          </p:cNvSpPr>
          <p:nvPr>
            <p:ph idx="1"/>
          </p:nvPr>
        </p:nvSpPr>
        <p:spPr>
          <a:xfrm>
            <a:off x="6151294" y="1580232"/>
            <a:ext cx="5397237" cy="4717790"/>
          </a:xfrm>
        </p:spPr>
        <p:txBody>
          <a:bodyPr>
            <a:normAutofit fontScale="92500" lnSpcReduction="20000"/>
          </a:bodyPr>
          <a:lstStyle/>
          <a:p>
            <a:pPr marL="0" indent="0">
              <a:buNone/>
            </a:pPr>
            <a:endParaRPr lang="en-GB" sz="1800" b="0" i="0" dirty="0">
              <a:effectLst/>
              <a:highlight>
                <a:srgbClr val="FFFFFF"/>
              </a:highlight>
              <a:latin typeface="Arial" panose="020B0604020202020204" pitchFamily="34" charset="0"/>
              <a:cs typeface="Arial" panose="020B0604020202020204" pitchFamily="34" charset="0"/>
            </a:endParaRPr>
          </a:p>
          <a:p>
            <a:r>
              <a:rPr lang="en-GB" sz="1800" b="0" i="0" dirty="0">
                <a:effectLst/>
                <a:highlight>
                  <a:srgbClr val="FFFFFF"/>
                </a:highlight>
                <a:latin typeface="Arial" panose="020B0604020202020204" pitchFamily="34" charset="0"/>
                <a:cs typeface="Arial" panose="020B0604020202020204" pitchFamily="34" charset="0"/>
              </a:rPr>
              <a:t>It usually starts with </a:t>
            </a:r>
            <a:r>
              <a:rPr lang="en-GB" sz="1800" dirty="0">
                <a:highlight>
                  <a:srgbClr val="FFFFFF"/>
                </a:highlight>
                <a:latin typeface="Arial" panose="020B0604020202020204" pitchFamily="34" charset="0"/>
                <a:cs typeface="Arial" panose="020B0604020202020204" pitchFamily="34" charset="0"/>
              </a:rPr>
              <a:t>parents </a:t>
            </a:r>
            <a:r>
              <a:rPr lang="en-GB" sz="1800" b="0" i="0" dirty="0">
                <a:effectLst/>
                <a:highlight>
                  <a:srgbClr val="FFFFFF"/>
                </a:highlight>
                <a:latin typeface="Arial" panose="020B0604020202020204" pitchFamily="34" charset="0"/>
                <a:cs typeface="Arial" panose="020B0604020202020204" pitchFamily="34" charset="0"/>
              </a:rPr>
              <a:t>being aware of </a:t>
            </a:r>
            <a:r>
              <a:rPr lang="en-GB" sz="1800" dirty="0">
                <a:highlight>
                  <a:srgbClr val="FFFFFF"/>
                </a:highlight>
                <a:latin typeface="Arial" panose="020B0604020202020204" pitchFamily="34" charset="0"/>
                <a:cs typeface="Arial" panose="020B0604020202020204" pitchFamily="34" charset="0"/>
              </a:rPr>
              <a:t>their</a:t>
            </a:r>
            <a:r>
              <a:rPr lang="en-GB" sz="1800" b="0" i="0" dirty="0">
                <a:effectLst/>
                <a:highlight>
                  <a:srgbClr val="FFFFFF"/>
                </a:highlight>
                <a:latin typeface="Arial" panose="020B0604020202020204" pitchFamily="34" charset="0"/>
                <a:cs typeface="Arial" panose="020B0604020202020204" pitchFamily="34" charset="0"/>
              </a:rPr>
              <a:t> own perception and attitudes about weight, </a:t>
            </a:r>
          </a:p>
          <a:p>
            <a:endParaRPr lang="en-GB" sz="1800" b="0" i="0" dirty="0">
              <a:effectLst/>
              <a:highlight>
                <a:srgbClr val="FFFFFF"/>
              </a:highlight>
              <a:latin typeface="Arial" panose="020B0604020202020204" pitchFamily="34" charset="0"/>
              <a:cs typeface="Arial" panose="020B0604020202020204" pitchFamily="34" charset="0"/>
            </a:endParaRPr>
          </a:p>
          <a:p>
            <a:r>
              <a:rPr lang="en-GB" sz="1800" b="0" i="0" dirty="0">
                <a:effectLst/>
                <a:highlight>
                  <a:srgbClr val="FFFFFF"/>
                </a:highlight>
                <a:latin typeface="Arial" panose="020B0604020202020204" pitchFamily="34" charset="0"/>
                <a:cs typeface="Arial" panose="020B0604020202020204" pitchFamily="34" charset="0"/>
              </a:rPr>
              <a:t>Avoid negative comments about </a:t>
            </a:r>
            <a:r>
              <a:rPr lang="en-GB" sz="1800" dirty="0">
                <a:highlight>
                  <a:srgbClr val="FFFFFF"/>
                </a:highlight>
                <a:latin typeface="Arial" panose="020B0604020202020204" pitchFamily="34" charset="0"/>
                <a:cs typeface="Arial" panose="020B0604020202020204" pitchFamily="34" charset="0"/>
              </a:rPr>
              <a:t>a </a:t>
            </a:r>
            <a:r>
              <a:rPr lang="en-GB" sz="1800" b="0" i="0" dirty="0">
                <a:effectLst/>
                <a:highlight>
                  <a:srgbClr val="FFFFFF"/>
                </a:highlight>
                <a:latin typeface="Arial" panose="020B0604020202020204" pitchFamily="34" charset="0"/>
                <a:cs typeface="Arial" panose="020B0604020202020204" pitchFamily="34" charset="0"/>
              </a:rPr>
              <a:t>child or another person’s weight in front of </a:t>
            </a:r>
            <a:r>
              <a:rPr lang="en-GB" sz="1800" dirty="0">
                <a:highlight>
                  <a:srgbClr val="FFFFFF"/>
                </a:highlight>
                <a:latin typeface="Arial" panose="020B0604020202020204" pitchFamily="34" charset="0"/>
                <a:cs typeface="Arial" panose="020B0604020202020204" pitchFamily="34" charset="0"/>
              </a:rPr>
              <a:t>their</a:t>
            </a:r>
            <a:r>
              <a:rPr lang="en-GB" sz="1800" b="0" i="0" dirty="0">
                <a:effectLst/>
                <a:highlight>
                  <a:srgbClr val="FFFFFF"/>
                </a:highlight>
                <a:latin typeface="Arial" panose="020B0604020202020204" pitchFamily="34" charset="0"/>
                <a:cs typeface="Arial" panose="020B0604020202020204" pitchFamily="34" charset="0"/>
              </a:rPr>
              <a:t> child.</a:t>
            </a:r>
          </a:p>
          <a:p>
            <a:r>
              <a:rPr lang="en-GB" sz="1800" b="0" i="0" dirty="0">
                <a:effectLst/>
                <a:highlight>
                  <a:srgbClr val="FFFFFF"/>
                </a:highlight>
                <a:latin typeface="Arial" panose="020B0604020202020204" pitchFamily="34" charset="0"/>
                <a:cs typeface="Arial" panose="020B0604020202020204" pitchFamily="34" charset="0"/>
              </a:rPr>
              <a:t>The treatment a child receives at home will reflect how they react to weight stigma in the outside world.</a:t>
            </a:r>
          </a:p>
          <a:p>
            <a:r>
              <a:rPr lang="en-GB" sz="1800" b="1" i="0" dirty="0">
                <a:solidFill>
                  <a:srgbClr val="FF0000"/>
                </a:solidFill>
                <a:effectLst/>
                <a:highlight>
                  <a:srgbClr val="FFFFFF"/>
                </a:highlight>
                <a:latin typeface="Arial" panose="020B0604020202020204" pitchFamily="34" charset="0"/>
                <a:cs typeface="Arial" panose="020B0604020202020204" pitchFamily="34" charset="0"/>
              </a:rPr>
              <a:t>No dieting or food policing</a:t>
            </a:r>
          </a:p>
          <a:p>
            <a:r>
              <a:rPr lang="en-GB" sz="1800" b="1" i="0" dirty="0">
                <a:solidFill>
                  <a:srgbClr val="FF0000"/>
                </a:solidFill>
                <a:effectLst/>
                <a:highlight>
                  <a:srgbClr val="FFFFFF"/>
                </a:highlight>
                <a:latin typeface="Arial" panose="020B0604020202020204" pitchFamily="34" charset="0"/>
                <a:cs typeface="Arial" panose="020B0604020202020204" pitchFamily="34" charset="0"/>
              </a:rPr>
              <a:t>No fat shaming </a:t>
            </a:r>
            <a:r>
              <a:rPr lang="en-GB" sz="1800" b="1" i="0" dirty="0">
                <a:effectLst/>
                <a:highlight>
                  <a:srgbClr val="FFFFFF"/>
                </a:highlight>
                <a:latin typeface="Arial" panose="020B0604020202020204" pitchFamily="34" charset="0"/>
                <a:cs typeface="Arial" panose="020B0604020202020204" pitchFamily="34" charset="0"/>
              </a:rPr>
              <a:t>-</a:t>
            </a:r>
            <a:r>
              <a:rPr lang="en-GB" sz="1800" b="0" i="0" dirty="0">
                <a:effectLst/>
                <a:highlight>
                  <a:srgbClr val="FFFFFF"/>
                </a:highlight>
                <a:latin typeface="Arial" panose="020B0604020202020204" pitchFamily="34" charset="0"/>
                <a:cs typeface="Arial" panose="020B0604020202020204" pitchFamily="34" charset="0"/>
              </a:rPr>
              <a:t> all body types should be accepted and there should be an environment of love and care.</a:t>
            </a:r>
          </a:p>
          <a:p>
            <a:r>
              <a:rPr lang="en-GB" sz="1800" b="1" i="0" dirty="0">
                <a:solidFill>
                  <a:srgbClr val="FF0000"/>
                </a:solidFill>
                <a:effectLst/>
                <a:highlight>
                  <a:srgbClr val="FFFFFF"/>
                </a:highlight>
                <a:latin typeface="Arial" panose="020B0604020202020204" pitchFamily="34" charset="0"/>
                <a:cs typeface="Arial" panose="020B0604020202020204" pitchFamily="34" charset="0"/>
              </a:rPr>
              <a:t>No scales</a:t>
            </a:r>
            <a:endParaRPr lang="en-GB" sz="1800" b="0" i="0" dirty="0">
              <a:solidFill>
                <a:srgbClr val="FF0000"/>
              </a:solidFill>
              <a:effectLst/>
              <a:highlight>
                <a:srgbClr val="FFFFFF"/>
              </a:highlight>
              <a:latin typeface="Arial" panose="020B0604020202020204" pitchFamily="34" charset="0"/>
              <a:cs typeface="Arial" panose="020B0604020202020204" pitchFamily="34" charset="0"/>
            </a:endParaRPr>
          </a:p>
          <a:p>
            <a:r>
              <a:rPr lang="en-GB" sz="1800" b="1" i="0" dirty="0">
                <a:solidFill>
                  <a:srgbClr val="FF0000"/>
                </a:solidFill>
                <a:effectLst/>
                <a:highlight>
                  <a:srgbClr val="FFFFFF"/>
                </a:highlight>
                <a:latin typeface="Arial" panose="020B0604020202020204" pitchFamily="34" charset="0"/>
                <a:cs typeface="Arial" panose="020B0604020202020204" pitchFamily="34" charset="0"/>
              </a:rPr>
              <a:t>Body positivity</a:t>
            </a:r>
          </a:p>
          <a:p>
            <a:r>
              <a:rPr lang="en-GB" sz="1800" b="0" i="0" dirty="0">
                <a:solidFill>
                  <a:schemeClr val="accent1"/>
                </a:solidFill>
                <a:effectLst/>
                <a:highlight>
                  <a:srgbClr val="FFFFFF"/>
                </a:highlight>
                <a:latin typeface="Arial" panose="020B0604020202020204" pitchFamily="34" charset="0"/>
                <a:cs typeface="Arial" panose="020B0604020202020204" pitchFamily="34" charset="0"/>
              </a:rPr>
              <a:t>Embrace and love your child, no matter his or her body size and this should apply to siblings as they can be a source of shame and teasing</a:t>
            </a:r>
            <a:endParaRPr lang="en-GB" sz="1800" dirty="0">
              <a:solidFill>
                <a:schemeClr val="accent1"/>
              </a:solidFill>
              <a:latin typeface="Arial" panose="020B0604020202020204" pitchFamily="34" charset="0"/>
              <a:cs typeface="Arial" panose="020B0604020202020204" pitchFamily="34" charset="0"/>
            </a:endParaRPr>
          </a:p>
        </p:txBody>
      </p:sp>
      <p:sp>
        <p:nvSpPr>
          <p:cNvPr id="22" name="Arc 21">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8976B62-A961-B0A3-13F3-37F5AB8968F7}"/>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a:pPr>
                <a:spcAft>
                  <a:spcPts val="600"/>
                </a:spcAft>
              </a:pPr>
              <a:t>14</a:t>
            </a:fld>
            <a:endParaRPr lang="en-US"/>
          </a:p>
        </p:txBody>
      </p:sp>
    </p:spTree>
    <p:extLst>
      <p:ext uri="{BB962C8B-B14F-4D97-AF65-F5344CB8AC3E}">
        <p14:creationId xmlns:p14="http://schemas.microsoft.com/office/powerpoint/2010/main" val="35241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BA40F49-6490-49E1-AB89-4B5946083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30" y="1"/>
            <a:ext cx="12191695" cy="6847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B28D6-2123-23C6-7D31-48FABD3DBF15}"/>
              </a:ext>
            </a:extLst>
          </p:cNvPr>
          <p:cNvSpPr>
            <a:spLocks noGrp="1"/>
          </p:cNvSpPr>
          <p:nvPr>
            <p:ph type="title"/>
          </p:nvPr>
        </p:nvSpPr>
        <p:spPr>
          <a:xfrm>
            <a:off x="659793" y="161392"/>
            <a:ext cx="4803636" cy="688840"/>
          </a:xfrm>
        </p:spPr>
        <p:txBody>
          <a:bodyPr anchor="b">
            <a:noAutofit/>
          </a:bodyPr>
          <a:lstStyle/>
          <a:p>
            <a:r>
              <a:rPr lang="en-GB" sz="3200" b="1" dirty="0">
                <a:latin typeface="Arial" panose="020B0604020202020204" pitchFamily="34" charset="0"/>
                <a:cs typeface="Arial" panose="020B0604020202020204" pitchFamily="34" charset="0"/>
              </a:rPr>
              <a:t>Treatment</a:t>
            </a:r>
          </a:p>
        </p:txBody>
      </p:sp>
      <p:grpSp>
        <p:nvGrpSpPr>
          <p:cNvPr id="28" name="Group 27">
            <a:extLst>
              <a:ext uri="{FF2B5EF4-FFF2-40B4-BE49-F238E27FC236}">
                <a16:creationId xmlns:a16="http://schemas.microsoft.com/office/drawing/2014/main" id="{DC406F5B-6AB1-4F59-BBBB-3488A390D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68760" y="15796"/>
            <a:ext cx="6423053" cy="6838915"/>
            <a:chOff x="5742280" y="15796"/>
            <a:chExt cx="6423053" cy="6838915"/>
          </a:xfrm>
        </p:grpSpPr>
        <p:sp>
          <p:nvSpPr>
            <p:cNvPr id="29" name="Freeform: Shape 28">
              <a:extLst>
                <a:ext uri="{FF2B5EF4-FFF2-40B4-BE49-F238E27FC236}">
                  <a16:creationId xmlns:a16="http://schemas.microsoft.com/office/drawing/2014/main" id="{C3E373B8-6DB0-44E7-9D9A-501B6FDFC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57719" y="75800"/>
              <a:ext cx="6007612" cy="6778911"/>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Freeform: Shape 29">
              <a:extLst>
                <a:ext uri="{FF2B5EF4-FFF2-40B4-BE49-F238E27FC236}">
                  <a16:creationId xmlns:a16="http://schemas.microsoft.com/office/drawing/2014/main" id="{32B7F0B0-E102-4757-9055-800A572A4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9360" y="75800"/>
              <a:ext cx="6025971" cy="6778911"/>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Freeform: Shape 30">
              <a:extLst>
                <a:ext uri="{FF2B5EF4-FFF2-40B4-BE49-F238E27FC236}">
                  <a16:creationId xmlns:a16="http://schemas.microsoft.com/office/drawing/2014/main" id="{5AB4BAB0-028A-4315-907B-73C93ECCB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6634" y="56513"/>
              <a:ext cx="6028697" cy="679819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useBgFill="1">
          <p:nvSpPr>
            <p:cNvPr id="32" name="Freeform: Shape 31">
              <a:extLst>
                <a:ext uri="{FF2B5EF4-FFF2-40B4-BE49-F238E27FC236}">
                  <a16:creationId xmlns:a16="http://schemas.microsoft.com/office/drawing/2014/main" id="{D9C0146C-E4E0-4055-8429-E93F25CA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0215" y="15796"/>
              <a:ext cx="6165116" cy="6838915"/>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useBgFill="1">
          <p:nvSpPr>
            <p:cNvPr id="33" name="Freeform: Shape 32">
              <a:extLst>
                <a:ext uri="{FF2B5EF4-FFF2-40B4-BE49-F238E27FC236}">
                  <a16:creationId xmlns:a16="http://schemas.microsoft.com/office/drawing/2014/main" id="{4D7E2836-120A-433B-84C1-FA3AC0D65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2280" y="15796"/>
              <a:ext cx="6423053" cy="6838915"/>
            </a:xfrm>
            <a:custGeom>
              <a:avLst/>
              <a:gdLst>
                <a:gd name="connsiteX0" fmla="*/ 5953481 w 6423053"/>
                <a:gd name="connsiteY0" fmla="*/ 0 h 6858000"/>
                <a:gd name="connsiteX1" fmla="*/ 6423053 w 6423053"/>
                <a:gd name="connsiteY1" fmla="*/ 0 h 6858000"/>
                <a:gd name="connsiteX2" fmla="*/ 6423053 w 6423053"/>
                <a:gd name="connsiteY2" fmla="*/ 198945 h 6858000"/>
                <a:gd name="connsiteX3" fmla="*/ 6376812 w 6423053"/>
                <a:gd name="connsiteY3" fmla="*/ 175262 h 6858000"/>
                <a:gd name="connsiteX4" fmla="*/ 5997696 w 6423053"/>
                <a:gd name="connsiteY4" fmla="*/ 14961 h 6858000"/>
                <a:gd name="connsiteX5" fmla="*/ 0 w 6423053"/>
                <a:gd name="connsiteY5" fmla="*/ 0 h 6858000"/>
                <a:gd name="connsiteX6" fmla="*/ 3135749 w 6423053"/>
                <a:gd name="connsiteY6" fmla="*/ 0 h 6858000"/>
                <a:gd name="connsiteX7" fmla="*/ 3091534 w 6423053"/>
                <a:gd name="connsiteY7" fmla="*/ 14961 h 6858000"/>
                <a:gd name="connsiteX8" fmla="*/ 318496 w 6423053"/>
                <a:gd name="connsiteY8" fmla="*/ 3984640 h 6858000"/>
                <a:gd name="connsiteX9" fmla="*/ 1283537 w 6423053"/>
                <a:gd name="connsiteY9" fmla="*/ 6672844 h 6858000"/>
                <a:gd name="connsiteX10" fmla="*/ 1451818 w 6423053"/>
                <a:gd name="connsiteY10" fmla="*/ 6858000 h 6858000"/>
                <a:gd name="connsiteX11" fmla="*/ 0 w 642305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53" h="6858000">
                  <a:moveTo>
                    <a:pt x="5953481" y="0"/>
                  </a:moveTo>
                  <a:lnTo>
                    <a:pt x="6423053" y="0"/>
                  </a:lnTo>
                  <a:lnTo>
                    <a:pt x="6423053" y="198945"/>
                  </a:lnTo>
                  <a:lnTo>
                    <a:pt x="6376812" y="175262"/>
                  </a:lnTo>
                  <a:cubicBezTo>
                    <a:pt x="6253642" y="115913"/>
                    <a:pt x="6127152" y="62361"/>
                    <a:pt x="5997696" y="14961"/>
                  </a:cubicBezTo>
                  <a:close/>
                  <a:moveTo>
                    <a:pt x="0" y="0"/>
                  </a:moveTo>
                  <a:lnTo>
                    <a:pt x="3135749" y="0"/>
                  </a:lnTo>
                  <a:lnTo>
                    <a:pt x="3091534" y="14961"/>
                  </a:lnTo>
                  <a:cubicBezTo>
                    <a:pt x="1473341" y="607461"/>
                    <a:pt x="318496" y="2161186"/>
                    <a:pt x="318496" y="3984640"/>
                  </a:cubicBezTo>
                  <a:cubicBezTo>
                    <a:pt x="318496" y="5005774"/>
                    <a:pt x="680656" y="5942322"/>
                    <a:pt x="1283537" y="6672844"/>
                  </a:cubicBezTo>
                  <a:lnTo>
                    <a:pt x="145181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grpSp>
      <p:sp>
        <p:nvSpPr>
          <p:cNvPr id="6" name="Slide Number Placeholder 5">
            <a:extLst>
              <a:ext uri="{FF2B5EF4-FFF2-40B4-BE49-F238E27FC236}">
                <a16:creationId xmlns:a16="http://schemas.microsoft.com/office/drawing/2014/main" id="{0E6EAE99-8655-4547-B4DF-A4F3A00C7E29}"/>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a:solidFill>
                  <a:srgbClr val="FFFFFF"/>
                </a:solidFill>
              </a:rPr>
              <a:pPr>
                <a:spcAft>
                  <a:spcPts val="600"/>
                </a:spcAft>
              </a:pPr>
              <a:t>15</a:t>
            </a:fld>
            <a:endParaRPr lang="en-US">
              <a:solidFill>
                <a:srgbClr val="FFFFFF"/>
              </a:solidFill>
            </a:endParaRPr>
          </a:p>
        </p:txBody>
      </p:sp>
      <p:graphicFrame>
        <p:nvGraphicFramePr>
          <p:cNvPr id="21" name="Content Placeholder 2">
            <a:extLst>
              <a:ext uri="{FF2B5EF4-FFF2-40B4-BE49-F238E27FC236}">
                <a16:creationId xmlns:a16="http://schemas.microsoft.com/office/drawing/2014/main" id="{25CA4FFC-3BBA-0EEC-87B8-04ADD4D2EE1F}"/>
              </a:ext>
            </a:extLst>
          </p:cNvPr>
          <p:cNvGraphicFramePr>
            <a:graphicFrameLocks noGrp="1"/>
          </p:cNvGraphicFramePr>
          <p:nvPr>
            <p:ph idx="1"/>
            <p:extLst>
              <p:ext uri="{D42A27DB-BD31-4B8C-83A1-F6EECF244321}">
                <p14:modId xmlns:p14="http://schemas.microsoft.com/office/powerpoint/2010/main" val="345426917"/>
              </p:ext>
            </p:extLst>
          </p:nvPr>
        </p:nvGraphicFramePr>
        <p:xfrm>
          <a:off x="2836909" y="890949"/>
          <a:ext cx="6913802" cy="5255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1AFACF6-BE1B-D4A3-CB02-887DB458F3E6}"/>
              </a:ext>
            </a:extLst>
          </p:cNvPr>
          <p:cNvPicPr>
            <a:picLocks noChangeAspect="1"/>
          </p:cNvPicPr>
          <p:nvPr/>
        </p:nvPicPr>
        <p:blipFill>
          <a:blip r:embed="rId8"/>
          <a:stretch>
            <a:fillRect/>
          </a:stretch>
        </p:blipFill>
        <p:spPr>
          <a:xfrm>
            <a:off x="9355091" y="5444442"/>
            <a:ext cx="1998709" cy="764506"/>
          </a:xfrm>
          <a:prstGeom prst="rect">
            <a:avLst/>
          </a:prstGeom>
        </p:spPr>
      </p:pic>
    </p:spTree>
    <p:extLst>
      <p:ext uri="{BB962C8B-B14F-4D97-AF65-F5344CB8AC3E}">
        <p14:creationId xmlns:p14="http://schemas.microsoft.com/office/powerpoint/2010/main" val="64275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47B4-72E0-EB71-021A-7243FCB08286}"/>
              </a:ext>
            </a:extLst>
          </p:cNvPr>
          <p:cNvSpPr>
            <a:spLocks noGrp="1"/>
          </p:cNvSpPr>
          <p:nvPr>
            <p:ph type="title"/>
          </p:nvPr>
        </p:nvSpPr>
        <p:spPr/>
        <p:txBody>
          <a:bodyPr>
            <a:normAutofit/>
          </a:bodyPr>
          <a:lstStyle/>
          <a:p>
            <a:r>
              <a:rPr lang="en-US" sz="2400" b="1" dirty="0"/>
              <a:t>Criteria for referral - adolescents</a:t>
            </a:r>
          </a:p>
        </p:txBody>
      </p:sp>
      <p:graphicFrame>
        <p:nvGraphicFramePr>
          <p:cNvPr id="11" name="Content Placeholder 2">
            <a:extLst>
              <a:ext uri="{FF2B5EF4-FFF2-40B4-BE49-F238E27FC236}">
                <a16:creationId xmlns:a16="http://schemas.microsoft.com/office/drawing/2014/main" id="{0B5A08F4-0C06-1912-CDEC-F3320A231132}"/>
              </a:ext>
            </a:extLst>
          </p:cNvPr>
          <p:cNvGraphicFramePr>
            <a:graphicFrameLocks noGrp="1"/>
          </p:cNvGraphicFramePr>
          <p:nvPr>
            <p:ph sz="half" idx="1"/>
          </p:nvPr>
        </p:nvGraphicFramePr>
        <p:xfrm>
          <a:off x="327913" y="1938269"/>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D0BA3CB7-7B52-CB1C-5458-BD33E3CC416B}"/>
              </a:ext>
            </a:extLst>
          </p:cNvPr>
          <p:cNvSpPr>
            <a:spLocks noGrp="1"/>
          </p:cNvSpPr>
          <p:nvPr>
            <p:ph sz="half" idx="2"/>
          </p:nvPr>
        </p:nvSpPr>
        <p:spPr>
          <a:xfrm>
            <a:off x="5257800" y="2251006"/>
            <a:ext cx="5181600" cy="4351338"/>
          </a:xfrm>
        </p:spPr>
        <p:txBody>
          <a:bodyPr>
            <a:normAutofit/>
          </a:bodyPr>
          <a:lstStyle/>
          <a:p>
            <a:r>
              <a:rPr lang="en-GB" sz="2100" b="1" dirty="0"/>
              <a:t>  Adolescent contraindications </a:t>
            </a:r>
          </a:p>
          <a:p>
            <a:r>
              <a:rPr lang="en-GB" sz="2100" dirty="0"/>
              <a:t>: medically correctable obesity cause; </a:t>
            </a:r>
          </a:p>
          <a:p>
            <a:r>
              <a:rPr lang="en-GB" sz="2100" dirty="0"/>
              <a:t>substance use disorder within prior year; </a:t>
            </a:r>
          </a:p>
          <a:p>
            <a:r>
              <a:rPr lang="en-GB" sz="2100" dirty="0"/>
              <a:t>conditions preventing adherence or impairing decisional capacity; </a:t>
            </a:r>
          </a:p>
          <a:p>
            <a:r>
              <a:rPr lang="en-GB" sz="2100" dirty="0"/>
              <a:t>current/planned pregnancy within 12–18 months; </a:t>
            </a:r>
          </a:p>
          <a:p>
            <a:r>
              <a:rPr lang="en-GB" sz="2100" dirty="0"/>
              <a:t>inability of patient/guardian to understand risks/benefits.</a:t>
            </a:r>
          </a:p>
          <a:p>
            <a:pPr marL="0" indent="0">
              <a:buNone/>
            </a:pPr>
            <a:br>
              <a:rPr lang="en-GB" sz="2100" dirty="0"/>
            </a:br>
            <a:endParaRPr lang="en-GB" sz="2100" dirty="0"/>
          </a:p>
          <a:p>
            <a:endParaRPr lang="en-US" dirty="0"/>
          </a:p>
        </p:txBody>
      </p:sp>
      <p:sp>
        <p:nvSpPr>
          <p:cNvPr id="4" name="Date Placeholder 3">
            <a:extLst>
              <a:ext uri="{FF2B5EF4-FFF2-40B4-BE49-F238E27FC236}">
                <a16:creationId xmlns:a16="http://schemas.microsoft.com/office/drawing/2014/main" id="{C0AE539A-E41E-63A7-EB30-A6F743BF9A22}"/>
              </a:ext>
            </a:extLst>
          </p:cNvPr>
          <p:cNvSpPr>
            <a:spLocks noGrp="1"/>
          </p:cNvSpPr>
          <p:nvPr>
            <p:ph type="dt" sz="half" idx="10"/>
          </p:nvPr>
        </p:nvSpPr>
        <p:spPr/>
        <p:txBody>
          <a:bodyPr/>
          <a:lstStyle/>
          <a:p>
            <a:fld id="{0F996519-E62D-4F8C-AE1E-36928EC7D15C}" type="datetime1">
              <a:rPr lang="en-US" smtClean="0"/>
              <a:t>2/12/26</a:t>
            </a:fld>
            <a:endParaRPr lang="en-US"/>
          </a:p>
        </p:txBody>
      </p:sp>
      <p:sp>
        <p:nvSpPr>
          <p:cNvPr id="5" name="Footer Placeholder 4">
            <a:extLst>
              <a:ext uri="{FF2B5EF4-FFF2-40B4-BE49-F238E27FC236}">
                <a16:creationId xmlns:a16="http://schemas.microsoft.com/office/drawing/2014/main" id="{5918E408-2505-88EE-88A1-783F5D5D03A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840B536-4A60-E995-8A3A-7B80BB8A7DC4}"/>
              </a:ext>
            </a:extLst>
          </p:cNvPr>
          <p:cNvSpPr>
            <a:spLocks noGrp="1"/>
          </p:cNvSpPr>
          <p:nvPr>
            <p:ph type="sldNum" sz="quarter" idx="12"/>
          </p:nvPr>
        </p:nvSpPr>
        <p:spPr/>
        <p:txBody>
          <a:bodyPr/>
          <a:lstStyle/>
          <a:p>
            <a:fld id="{6E91CC32-6A6B-4E2E-BBA1-6864F305DA26}" type="slidenum">
              <a:rPr lang="en-US" smtClean="0"/>
              <a:t>16</a:t>
            </a:fld>
            <a:endParaRPr lang="en-US"/>
          </a:p>
        </p:txBody>
      </p:sp>
      <p:pic>
        <p:nvPicPr>
          <p:cNvPr id="8" name="Picture 7" descr="A logo with a red star and blue text&#10;&#10;AI-generated content may be incorrect.">
            <a:extLst>
              <a:ext uri="{FF2B5EF4-FFF2-40B4-BE49-F238E27FC236}">
                <a16:creationId xmlns:a16="http://schemas.microsoft.com/office/drawing/2014/main" id="{62412962-6203-7B76-9AF7-0D0512E94958}"/>
              </a:ext>
            </a:extLst>
          </p:cNvPr>
          <p:cNvPicPr>
            <a:picLocks noChangeAspect="1"/>
          </p:cNvPicPr>
          <p:nvPr/>
        </p:nvPicPr>
        <p:blipFill>
          <a:blip r:embed="rId8"/>
          <a:stretch>
            <a:fillRect/>
          </a:stretch>
        </p:blipFill>
        <p:spPr>
          <a:xfrm>
            <a:off x="7628709" y="5612636"/>
            <a:ext cx="2201091" cy="926276"/>
          </a:xfrm>
          <a:prstGeom prst="rect">
            <a:avLst/>
          </a:prstGeom>
        </p:spPr>
      </p:pic>
      <p:pic>
        <p:nvPicPr>
          <p:cNvPr id="9" name="Picture 8" descr="A group of people sitting on a bench&#10;&#10;Description automatically generated">
            <a:extLst>
              <a:ext uri="{FF2B5EF4-FFF2-40B4-BE49-F238E27FC236}">
                <a16:creationId xmlns:a16="http://schemas.microsoft.com/office/drawing/2014/main" id="{28459AA9-13C4-9119-86D7-246EE5A27E32}"/>
              </a:ext>
            </a:extLst>
          </p:cNvPr>
          <p:cNvPicPr>
            <a:picLocks noChangeAspect="1"/>
          </p:cNvPicPr>
          <p:nvPr/>
        </p:nvPicPr>
        <p:blipFill rotWithShape="1">
          <a:blip r:embed="rId9"/>
          <a:srcRect l="10908" r="2646" b="-2"/>
          <a:stretch/>
        </p:blipFill>
        <p:spPr>
          <a:xfrm>
            <a:off x="8153400" y="136525"/>
            <a:ext cx="3710687" cy="286532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414490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ized light photo effects">
            <a:extLst>
              <a:ext uri="{FF2B5EF4-FFF2-40B4-BE49-F238E27FC236}">
                <a16:creationId xmlns:a16="http://schemas.microsoft.com/office/drawing/2014/main" id="{01CD38EF-4629-BB94-57DF-7DCF68091D42}"/>
              </a:ext>
            </a:extLst>
          </p:cNvPr>
          <p:cNvPicPr>
            <a:picLocks noChangeAspect="1"/>
          </p:cNvPicPr>
          <p:nvPr/>
        </p:nvPicPr>
        <p:blipFill rotWithShape="1">
          <a:blip r:embed="rId3"/>
          <a:srcRect t="7859" b="7859"/>
          <a:stretch/>
        </p:blipFill>
        <p:spPr>
          <a:xfrm>
            <a:off x="1" y="-1055"/>
            <a:ext cx="12191998" cy="6859055"/>
          </a:xfrm>
          <a:prstGeom prst="rect">
            <a:avLst/>
          </a:prstGeom>
        </p:spPr>
      </p:pic>
      <p:sp>
        <p:nvSpPr>
          <p:cNvPr id="34817" name="Slide Number Placeholder 2">
            <a:extLst>
              <a:ext uri="{FF2B5EF4-FFF2-40B4-BE49-F238E27FC236}">
                <a16:creationId xmlns:a16="http://schemas.microsoft.com/office/drawing/2014/main" id="{45A3A151-3D87-714A-92D4-A732ACD60187}"/>
              </a:ext>
            </a:extLst>
          </p:cNvPr>
          <p:cNvSpPr txBox="1">
            <a:spLocks noGrp="1"/>
          </p:cNvSpPr>
          <p:nvPr/>
        </p:nvSpPr>
        <p:spPr bwMode="auto">
          <a:xfrm>
            <a:off x="8281036" y="6236971"/>
            <a:ext cx="311848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2F9C44D-2982-E444-B07A-C658DB0A755E}" type="slidenum">
              <a:rPr lang="en-US" altLang="aa-ET" sz="1200">
                <a:solidFill>
                  <a:srgbClr val="4D4D4D"/>
                </a:solidFill>
              </a:rPr>
              <a:pPr algn="r"/>
              <a:t>17</a:t>
            </a:fld>
            <a:endParaRPr lang="en-US" altLang="aa-ET" sz="1200">
              <a:solidFill>
                <a:srgbClr val="4D4D4D"/>
              </a:solidFill>
            </a:endParaRPr>
          </a:p>
        </p:txBody>
      </p:sp>
      <p:sp>
        <p:nvSpPr>
          <p:cNvPr id="34818" name="AutoShape 2">
            <a:extLst>
              <a:ext uri="{FF2B5EF4-FFF2-40B4-BE49-F238E27FC236}">
                <a16:creationId xmlns:a16="http://schemas.microsoft.com/office/drawing/2014/main" id="{546B0662-DF1D-5D48-A22F-8A2D8DC74706}"/>
              </a:ext>
            </a:extLst>
          </p:cNvPr>
          <p:cNvSpPr>
            <a:spLocks noChangeArrowheads="1"/>
          </p:cNvSpPr>
          <p:nvPr/>
        </p:nvSpPr>
        <p:spPr bwMode="auto">
          <a:xfrm rot="16200000">
            <a:off x="6824663" y="865823"/>
            <a:ext cx="1708786" cy="3131820"/>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aa-ET" sz="2160"/>
          </a:p>
        </p:txBody>
      </p:sp>
      <p:sp>
        <p:nvSpPr>
          <p:cNvPr id="34819" name="AutoShape 3">
            <a:extLst>
              <a:ext uri="{FF2B5EF4-FFF2-40B4-BE49-F238E27FC236}">
                <a16:creationId xmlns:a16="http://schemas.microsoft.com/office/drawing/2014/main" id="{19024B60-A3F2-354A-8FFE-4321F2EFAAC2}"/>
              </a:ext>
            </a:extLst>
          </p:cNvPr>
          <p:cNvSpPr>
            <a:spLocks noChangeArrowheads="1"/>
          </p:cNvSpPr>
          <p:nvPr/>
        </p:nvSpPr>
        <p:spPr bwMode="auto">
          <a:xfrm rot="16200000">
            <a:off x="2784159" y="3809048"/>
            <a:ext cx="1080134" cy="1954530"/>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aa-ET" sz="2160"/>
          </a:p>
        </p:txBody>
      </p:sp>
      <p:sp>
        <p:nvSpPr>
          <p:cNvPr id="34820" name="Line 4">
            <a:extLst>
              <a:ext uri="{FF2B5EF4-FFF2-40B4-BE49-F238E27FC236}">
                <a16:creationId xmlns:a16="http://schemas.microsoft.com/office/drawing/2014/main" id="{F1530224-7013-A04F-8849-B385C9687E01}"/>
              </a:ext>
            </a:extLst>
          </p:cNvPr>
          <p:cNvSpPr>
            <a:spLocks noChangeShapeType="1"/>
          </p:cNvSpPr>
          <p:nvPr/>
        </p:nvSpPr>
        <p:spPr bwMode="auto">
          <a:xfrm rot="5400000">
            <a:off x="5798821" y="5194935"/>
            <a:ext cx="228600" cy="38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2160"/>
          </a:p>
        </p:txBody>
      </p:sp>
      <p:sp>
        <p:nvSpPr>
          <p:cNvPr id="34821" name="Rectangle 5">
            <a:extLst>
              <a:ext uri="{FF2B5EF4-FFF2-40B4-BE49-F238E27FC236}">
                <a16:creationId xmlns:a16="http://schemas.microsoft.com/office/drawing/2014/main" id="{88E5F958-2B0B-9648-9327-DDF8419E5E52}"/>
              </a:ext>
            </a:extLst>
          </p:cNvPr>
          <p:cNvSpPr>
            <a:spLocks noChangeArrowheads="1"/>
          </p:cNvSpPr>
          <p:nvPr/>
        </p:nvSpPr>
        <p:spPr bwMode="auto">
          <a:xfrm rot="16200000">
            <a:off x="4006216" y="3634740"/>
            <a:ext cx="3811904" cy="51436"/>
          </a:xfrm>
          <a:prstGeom prst="rect">
            <a:avLst/>
          </a:prstGeom>
          <a:gradFill rotWithShape="1">
            <a:gsLst>
              <a:gs pos="0">
                <a:srgbClr val="FF3300"/>
              </a:gs>
              <a:gs pos="100000">
                <a:srgbClr val="0066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aa-ET" sz="2160"/>
          </a:p>
        </p:txBody>
      </p:sp>
      <p:sp>
        <p:nvSpPr>
          <p:cNvPr id="34822" name="Rectangle 6">
            <a:extLst>
              <a:ext uri="{FF2B5EF4-FFF2-40B4-BE49-F238E27FC236}">
                <a16:creationId xmlns:a16="http://schemas.microsoft.com/office/drawing/2014/main" id="{B2F4C64E-816B-B44D-8528-C776E20C226D}"/>
              </a:ext>
            </a:extLst>
          </p:cNvPr>
          <p:cNvSpPr>
            <a:spLocks noChangeArrowheads="1"/>
          </p:cNvSpPr>
          <p:nvPr/>
        </p:nvSpPr>
        <p:spPr bwMode="auto">
          <a:xfrm>
            <a:off x="1112520" y="3282316"/>
            <a:ext cx="9690736" cy="41910"/>
          </a:xfrm>
          <a:prstGeom prst="rect">
            <a:avLst/>
          </a:prstGeom>
          <a:gradFill rotWithShape="1">
            <a:gsLst>
              <a:gs pos="0">
                <a:srgbClr val="FF3300"/>
              </a:gs>
              <a:gs pos="100000">
                <a:srgbClr val="0066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aa-ET" sz="2160"/>
          </a:p>
        </p:txBody>
      </p:sp>
      <p:sp>
        <p:nvSpPr>
          <p:cNvPr id="34823" name="Text Box 7">
            <a:extLst>
              <a:ext uri="{FF2B5EF4-FFF2-40B4-BE49-F238E27FC236}">
                <a16:creationId xmlns:a16="http://schemas.microsoft.com/office/drawing/2014/main" id="{82A54B65-F259-2F47-AEAE-2BABC8648B35}"/>
              </a:ext>
            </a:extLst>
          </p:cNvPr>
          <p:cNvSpPr txBox="1">
            <a:spLocks noChangeArrowheads="1"/>
          </p:cNvSpPr>
          <p:nvPr/>
        </p:nvSpPr>
        <p:spPr bwMode="auto">
          <a:xfrm>
            <a:off x="5252086" y="5617846"/>
            <a:ext cx="1176925" cy="3508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aa-ET" sz="1680" b="1">
                <a:solidFill>
                  <a:srgbClr val="FF0000"/>
                </a:solidFill>
              </a:rPr>
              <a:t>High Risk</a:t>
            </a:r>
          </a:p>
        </p:txBody>
      </p:sp>
      <p:sp>
        <p:nvSpPr>
          <p:cNvPr id="34824" name="Text Box 8">
            <a:extLst>
              <a:ext uri="{FF2B5EF4-FFF2-40B4-BE49-F238E27FC236}">
                <a16:creationId xmlns:a16="http://schemas.microsoft.com/office/drawing/2014/main" id="{AF617A02-A0C8-0A4D-A0F9-948D33295B2A}"/>
              </a:ext>
            </a:extLst>
          </p:cNvPr>
          <p:cNvSpPr txBox="1">
            <a:spLocks noChangeArrowheads="1"/>
          </p:cNvSpPr>
          <p:nvPr/>
        </p:nvSpPr>
        <p:spPr bwMode="auto">
          <a:xfrm>
            <a:off x="1032511" y="2979421"/>
            <a:ext cx="219837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aa-ET" sz="1680" b="1">
                <a:solidFill>
                  <a:srgbClr val="FF0000"/>
                </a:solidFill>
              </a:rPr>
              <a:t>Low Efficacy</a:t>
            </a:r>
          </a:p>
        </p:txBody>
      </p:sp>
      <p:sp>
        <p:nvSpPr>
          <p:cNvPr id="34825" name="Text Box 9">
            <a:extLst>
              <a:ext uri="{FF2B5EF4-FFF2-40B4-BE49-F238E27FC236}">
                <a16:creationId xmlns:a16="http://schemas.microsoft.com/office/drawing/2014/main" id="{EB80B732-D024-8E4B-AEC6-C07E1D68F3EA}"/>
              </a:ext>
            </a:extLst>
          </p:cNvPr>
          <p:cNvSpPr txBox="1">
            <a:spLocks noChangeArrowheads="1"/>
          </p:cNvSpPr>
          <p:nvPr/>
        </p:nvSpPr>
        <p:spPr bwMode="auto">
          <a:xfrm>
            <a:off x="9412606" y="2958465"/>
            <a:ext cx="17145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aa-ET" sz="1680" b="1">
                <a:solidFill>
                  <a:srgbClr val="0066CC"/>
                </a:solidFill>
              </a:rPr>
              <a:t>High Efficacy</a:t>
            </a:r>
          </a:p>
        </p:txBody>
      </p:sp>
      <p:sp>
        <p:nvSpPr>
          <p:cNvPr id="34826" name="Text Box 10">
            <a:extLst>
              <a:ext uri="{FF2B5EF4-FFF2-40B4-BE49-F238E27FC236}">
                <a16:creationId xmlns:a16="http://schemas.microsoft.com/office/drawing/2014/main" id="{3553C3DF-FBBB-354C-8E75-405621787451}"/>
              </a:ext>
            </a:extLst>
          </p:cNvPr>
          <p:cNvSpPr txBox="1">
            <a:spLocks noChangeArrowheads="1"/>
          </p:cNvSpPr>
          <p:nvPr/>
        </p:nvSpPr>
        <p:spPr bwMode="auto">
          <a:xfrm>
            <a:off x="956041" y="5250180"/>
            <a:ext cx="206338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aa-ET" sz="2160" b="1" dirty="0">
                <a:solidFill>
                  <a:srgbClr val="FF3300"/>
                </a:solidFill>
              </a:rPr>
              <a:t>Unacceptable</a:t>
            </a:r>
          </a:p>
          <a:p>
            <a:r>
              <a:rPr lang="en-US" altLang="aa-ET" sz="2160" b="1" dirty="0">
                <a:solidFill>
                  <a:srgbClr val="FF3300"/>
                </a:solidFill>
              </a:rPr>
              <a:t>Risk / Efficacy</a:t>
            </a:r>
          </a:p>
        </p:txBody>
      </p:sp>
      <p:sp>
        <p:nvSpPr>
          <p:cNvPr id="34827" name="Text Box 11">
            <a:extLst>
              <a:ext uri="{FF2B5EF4-FFF2-40B4-BE49-F238E27FC236}">
                <a16:creationId xmlns:a16="http://schemas.microsoft.com/office/drawing/2014/main" id="{15DEBFF8-376F-5348-B8DB-1DFC37E8C384}"/>
              </a:ext>
            </a:extLst>
          </p:cNvPr>
          <p:cNvSpPr txBox="1">
            <a:spLocks noChangeArrowheads="1"/>
          </p:cNvSpPr>
          <p:nvPr/>
        </p:nvSpPr>
        <p:spPr bwMode="auto">
          <a:xfrm>
            <a:off x="9218296" y="1150620"/>
            <a:ext cx="218122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aa-ET" sz="2160" b="1">
                <a:solidFill>
                  <a:srgbClr val="0066CC"/>
                </a:solidFill>
              </a:rPr>
              <a:t>Low Risk /</a:t>
            </a:r>
          </a:p>
          <a:p>
            <a:pPr algn="r"/>
            <a:r>
              <a:rPr lang="en-US" altLang="aa-ET" sz="2160" b="1">
                <a:solidFill>
                  <a:srgbClr val="0066CC"/>
                </a:solidFill>
              </a:rPr>
              <a:t>Efficacy</a:t>
            </a:r>
          </a:p>
        </p:txBody>
      </p:sp>
      <p:sp>
        <p:nvSpPr>
          <p:cNvPr id="34828" name="Oval 13">
            <a:extLst>
              <a:ext uri="{FF2B5EF4-FFF2-40B4-BE49-F238E27FC236}">
                <a16:creationId xmlns:a16="http://schemas.microsoft.com/office/drawing/2014/main" id="{6AEE7482-4EB0-0A40-81ED-F78BEB3C21DC}"/>
              </a:ext>
            </a:extLst>
          </p:cNvPr>
          <p:cNvSpPr>
            <a:spLocks noChangeArrowheads="1"/>
          </p:cNvSpPr>
          <p:nvPr/>
        </p:nvSpPr>
        <p:spPr bwMode="auto">
          <a:xfrm>
            <a:off x="8952215" y="4046574"/>
            <a:ext cx="1066800" cy="966398"/>
          </a:xfrm>
          <a:prstGeom prst="ellipse">
            <a:avLst/>
          </a:prstGeom>
          <a:solidFill>
            <a:srgbClr val="D7F1C5">
              <a:alpha val="85881"/>
            </a:srgbClr>
          </a:solidFill>
          <a:ln>
            <a:noFill/>
          </a:ln>
          <a:effectLst>
            <a:prstShdw prst="shdw17" dist="17961" dir="2700000">
              <a:srgbClr val="819176">
                <a:alpha val="74997"/>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aa-ET" sz="1680" b="1" dirty="0">
                <a:solidFill>
                  <a:srgbClr val="292929"/>
                </a:solidFill>
              </a:rPr>
              <a:t>Gastric </a:t>
            </a:r>
          </a:p>
          <a:p>
            <a:pPr algn="ctr"/>
            <a:r>
              <a:rPr lang="en-US" altLang="aa-ET" sz="1680" b="1" dirty="0">
                <a:solidFill>
                  <a:srgbClr val="292929"/>
                </a:solidFill>
              </a:rPr>
              <a:t>Sleeve</a:t>
            </a:r>
          </a:p>
        </p:txBody>
      </p:sp>
      <p:sp>
        <p:nvSpPr>
          <p:cNvPr id="34829" name="Text Box 16">
            <a:extLst>
              <a:ext uri="{FF2B5EF4-FFF2-40B4-BE49-F238E27FC236}">
                <a16:creationId xmlns:a16="http://schemas.microsoft.com/office/drawing/2014/main" id="{020AB6DA-5426-1847-A3FC-ABF32CD1F094}"/>
              </a:ext>
            </a:extLst>
          </p:cNvPr>
          <p:cNvSpPr txBox="1">
            <a:spLocks noChangeArrowheads="1"/>
          </p:cNvSpPr>
          <p:nvPr/>
        </p:nvSpPr>
        <p:spPr bwMode="auto">
          <a:xfrm>
            <a:off x="4823461" y="1344931"/>
            <a:ext cx="2198370" cy="3508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aa-ET" sz="1680" b="1">
                <a:solidFill>
                  <a:srgbClr val="0066CC"/>
                </a:solidFill>
              </a:rPr>
              <a:t>Low Risk</a:t>
            </a:r>
          </a:p>
        </p:txBody>
      </p:sp>
      <p:sp>
        <p:nvSpPr>
          <p:cNvPr id="34830" name="Rectangle 17">
            <a:extLst>
              <a:ext uri="{FF2B5EF4-FFF2-40B4-BE49-F238E27FC236}">
                <a16:creationId xmlns:a16="http://schemas.microsoft.com/office/drawing/2014/main" id="{9F7D3A0A-0AC7-AB4A-AEE1-CA6474261069}"/>
              </a:ext>
            </a:extLst>
          </p:cNvPr>
          <p:cNvSpPr>
            <a:spLocks noGrp="1"/>
          </p:cNvSpPr>
          <p:nvPr>
            <p:ph type="title" idx="4294967295"/>
          </p:nvPr>
        </p:nvSpPr>
        <p:spPr>
          <a:xfrm>
            <a:off x="0" y="0"/>
            <a:ext cx="9875838" cy="1143000"/>
          </a:xfrm>
        </p:spPr>
        <p:txBody>
          <a:bodyPr>
            <a:normAutofit/>
          </a:bodyPr>
          <a:lstStyle/>
          <a:p>
            <a:pPr algn="ctr"/>
            <a:r>
              <a:rPr lang="en-US" altLang="aa-ET" sz="3200" b="1" dirty="0">
                <a:latin typeface="Arial" panose="020B0604020202020204" pitchFamily="34" charset="0"/>
                <a:ea typeface="ＭＳ Ｐゴシック" panose="020B0600070205080204" pitchFamily="34" charset="-128"/>
              </a:rPr>
              <a:t>Current options for treatment of obesity</a:t>
            </a:r>
          </a:p>
        </p:txBody>
      </p:sp>
      <p:sp>
        <p:nvSpPr>
          <p:cNvPr id="34831" name="Oval 19">
            <a:extLst>
              <a:ext uri="{FF2B5EF4-FFF2-40B4-BE49-F238E27FC236}">
                <a16:creationId xmlns:a16="http://schemas.microsoft.com/office/drawing/2014/main" id="{0F7E5F06-3DD0-C347-83B6-27DCB44AA7B3}"/>
              </a:ext>
            </a:extLst>
          </p:cNvPr>
          <p:cNvSpPr>
            <a:spLocks noChangeArrowheads="1"/>
          </p:cNvSpPr>
          <p:nvPr/>
        </p:nvSpPr>
        <p:spPr bwMode="auto">
          <a:xfrm>
            <a:off x="10038707" y="4505998"/>
            <a:ext cx="1066800" cy="914400"/>
          </a:xfrm>
          <a:prstGeom prst="ellipse">
            <a:avLst/>
          </a:prstGeom>
          <a:solidFill>
            <a:srgbClr val="C9E4ED"/>
          </a:solidFill>
          <a:ln>
            <a:noFill/>
          </a:ln>
          <a:effectLst>
            <a:prstShdw prst="shdw17" dist="17961" dir="2700000">
              <a:srgbClr val="79898E">
                <a:alpha val="74997"/>
              </a:srgbClr>
            </a:prstShdw>
          </a:effectLst>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aa-ET" sz="1680" b="1" dirty="0">
                <a:solidFill>
                  <a:srgbClr val="292929"/>
                </a:solidFill>
              </a:rPr>
              <a:t>Gastric </a:t>
            </a:r>
          </a:p>
          <a:p>
            <a:pPr algn="ctr"/>
            <a:r>
              <a:rPr lang="en-US" altLang="aa-ET" sz="1680" b="1" dirty="0">
                <a:solidFill>
                  <a:srgbClr val="292929"/>
                </a:solidFill>
              </a:rPr>
              <a:t>Bypass</a:t>
            </a:r>
          </a:p>
        </p:txBody>
      </p:sp>
      <p:grpSp>
        <p:nvGrpSpPr>
          <p:cNvPr id="34832" name="Group 20">
            <a:extLst>
              <a:ext uri="{FF2B5EF4-FFF2-40B4-BE49-F238E27FC236}">
                <a16:creationId xmlns:a16="http://schemas.microsoft.com/office/drawing/2014/main" id="{EE32116B-7DF9-9143-8737-781EF7EB5D6C}"/>
              </a:ext>
            </a:extLst>
          </p:cNvPr>
          <p:cNvGrpSpPr>
            <a:grpSpLocks/>
          </p:cNvGrpSpPr>
          <p:nvPr/>
        </p:nvGrpSpPr>
        <p:grpSpPr bwMode="auto">
          <a:xfrm>
            <a:off x="2293620" y="1727836"/>
            <a:ext cx="1727836" cy="1371600"/>
            <a:chOff x="404" y="2608"/>
            <a:chExt cx="907" cy="864"/>
          </a:xfrm>
        </p:grpSpPr>
        <p:sp>
          <p:nvSpPr>
            <p:cNvPr id="48159" name="Oval 21">
              <a:extLst>
                <a:ext uri="{FF2B5EF4-FFF2-40B4-BE49-F238E27FC236}">
                  <a16:creationId xmlns:a16="http://schemas.microsoft.com/office/drawing/2014/main" id="{E29AC377-BFDB-884C-B01D-407B798F8E9C}"/>
                </a:ext>
              </a:extLst>
            </p:cNvPr>
            <p:cNvSpPr>
              <a:spLocks/>
            </p:cNvSpPr>
            <p:nvPr/>
          </p:nvSpPr>
          <p:spPr bwMode="auto">
            <a:xfrm>
              <a:off x="416" y="2608"/>
              <a:ext cx="864" cy="864"/>
            </a:xfrm>
            <a:prstGeom prst="ellipse">
              <a:avLst/>
            </a:prstGeom>
            <a:solidFill>
              <a:srgbClr val="85D785"/>
            </a:solidFill>
            <a:ln w="12700">
              <a:solidFill>
                <a:srgbClr val="969696"/>
              </a:solidFill>
              <a:round/>
              <a:headEnd/>
              <a:tailEnd/>
            </a:ln>
            <a:effectLst>
              <a:outerShdw blurRad="63500" dist="38099" dir="2700000" algn="ctr" rotWithShape="0">
                <a:schemeClr val="bg2">
                  <a:alpha val="50000"/>
                </a:schemeClr>
              </a:outerShdw>
            </a:effectLst>
          </p:spPr>
          <p:txBody>
            <a:bodyPr wrap="none" anchor="ctr"/>
            <a:lstStyle/>
            <a:p>
              <a:pPr>
                <a:defRPr/>
              </a:pPr>
              <a:endParaRPr lang="es-ES" sz="2160">
                <a:latin typeface="Arial" charset="0"/>
                <a:ea typeface="ＭＳ Ｐゴシック" charset="0"/>
                <a:cs typeface="Arial" charset="0"/>
              </a:endParaRPr>
            </a:p>
          </p:txBody>
        </p:sp>
        <p:sp>
          <p:nvSpPr>
            <p:cNvPr id="34840" name="Text Box 22">
              <a:extLst>
                <a:ext uri="{FF2B5EF4-FFF2-40B4-BE49-F238E27FC236}">
                  <a16:creationId xmlns:a16="http://schemas.microsoft.com/office/drawing/2014/main" id="{2F06A479-92BF-7C42-8A09-3F797ED3E038}"/>
                </a:ext>
              </a:extLst>
            </p:cNvPr>
            <p:cNvSpPr txBox="1">
              <a:spLocks/>
            </p:cNvSpPr>
            <p:nvPr/>
          </p:nvSpPr>
          <p:spPr bwMode="auto">
            <a:xfrm>
              <a:off x="404" y="2856"/>
              <a:ext cx="907"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aa-ET" sz="1680" b="1" dirty="0">
                  <a:solidFill>
                    <a:schemeClr val="bg1"/>
                  </a:solidFill>
                </a:rPr>
                <a:t>Diet / Drugs</a:t>
              </a:r>
            </a:p>
          </p:txBody>
        </p:sp>
      </p:grpSp>
      <p:grpSp>
        <p:nvGrpSpPr>
          <p:cNvPr id="3" name="Group 23">
            <a:extLst>
              <a:ext uri="{FF2B5EF4-FFF2-40B4-BE49-F238E27FC236}">
                <a16:creationId xmlns:a16="http://schemas.microsoft.com/office/drawing/2014/main" id="{5BAC1C5A-C07B-6045-B1E9-6D14016EC504}"/>
              </a:ext>
            </a:extLst>
          </p:cNvPr>
          <p:cNvGrpSpPr>
            <a:grpSpLocks/>
          </p:cNvGrpSpPr>
          <p:nvPr/>
        </p:nvGrpSpPr>
        <p:grpSpPr bwMode="auto">
          <a:xfrm>
            <a:off x="5101591" y="2343494"/>
            <a:ext cx="1642110" cy="1110616"/>
            <a:chOff x="2832" y="1200"/>
            <a:chExt cx="864" cy="864"/>
          </a:xfrm>
        </p:grpSpPr>
        <p:sp>
          <p:nvSpPr>
            <p:cNvPr id="48157" name="Oval 24">
              <a:extLst>
                <a:ext uri="{FF2B5EF4-FFF2-40B4-BE49-F238E27FC236}">
                  <a16:creationId xmlns:a16="http://schemas.microsoft.com/office/drawing/2014/main" id="{339A0D1B-3D18-3A4F-A194-70159728EA3D}"/>
                </a:ext>
              </a:extLst>
            </p:cNvPr>
            <p:cNvSpPr>
              <a:spLocks/>
            </p:cNvSpPr>
            <p:nvPr/>
          </p:nvSpPr>
          <p:spPr bwMode="auto">
            <a:xfrm>
              <a:off x="2832" y="1200"/>
              <a:ext cx="864" cy="864"/>
            </a:xfrm>
            <a:prstGeom prst="ellipse">
              <a:avLst/>
            </a:prstGeom>
            <a:solidFill>
              <a:srgbClr val="85D785"/>
            </a:solidFill>
            <a:ln w="12700">
              <a:solidFill>
                <a:srgbClr val="969696"/>
              </a:solidFill>
              <a:round/>
              <a:headEnd/>
              <a:tailEnd/>
            </a:ln>
            <a:effectLst>
              <a:outerShdw blurRad="63500" dist="38099" dir="2700000" algn="ctr" rotWithShape="0">
                <a:schemeClr val="bg2">
                  <a:alpha val="50000"/>
                </a:schemeClr>
              </a:outerShdw>
            </a:effectLst>
          </p:spPr>
          <p:txBody>
            <a:bodyPr wrap="none" anchor="ctr"/>
            <a:lstStyle/>
            <a:p>
              <a:pPr>
                <a:defRPr/>
              </a:pPr>
              <a:endParaRPr lang="es-ES" sz="2160">
                <a:latin typeface="Arial" charset="0"/>
                <a:ea typeface="ＭＳ Ｐゴシック" charset="0"/>
                <a:cs typeface="Arial" charset="0"/>
              </a:endParaRPr>
            </a:p>
          </p:txBody>
        </p:sp>
        <p:sp>
          <p:nvSpPr>
            <p:cNvPr id="34838" name="Text Box 25">
              <a:extLst>
                <a:ext uri="{FF2B5EF4-FFF2-40B4-BE49-F238E27FC236}">
                  <a16:creationId xmlns:a16="http://schemas.microsoft.com/office/drawing/2014/main" id="{9C37AEC1-3236-E247-828C-109FADE98D04}"/>
                </a:ext>
              </a:extLst>
            </p:cNvPr>
            <p:cNvSpPr txBox="1">
              <a:spLocks/>
            </p:cNvSpPr>
            <p:nvPr/>
          </p:nvSpPr>
          <p:spPr bwMode="auto">
            <a:xfrm>
              <a:off x="2936" y="1439"/>
              <a:ext cx="648"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aa-ET" sz="1680" b="1">
                  <a:solidFill>
                    <a:schemeClr val="bg1"/>
                  </a:solidFill>
                </a:rPr>
                <a:t>Balloons</a:t>
              </a:r>
            </a:p>
          </p:txBody>
        </p:sp>
      </p:grpSp>
      <p:grpSp>
        <p:nvGrpSpPr>
          <p:cNvPr id="4" name="Group 26">
            <a:extLst>
              <a:ext uri="{FF2B5EF4-FFF2-40B4-BE49-F238E27FC236}">
                <a16:creationId xmlns:a16="http://schemas.microsoft.com/office/drawing/2014/main" id="{BC5E812D-0142-4345-B654-0B324C43480B}"/>
              </a:ext>
            </a:extLst>
          </p:cNvPr>
          <p:cNvGrpSpPr>
            <a:grpSpLocks/>
          </p:cNvGrpSpPr>
          <p:nvPr/>
        </p:nvGrpSpPr>
        <p:grpSpPr bwMode="auto">
          <a:xfrm>
            <a:off x="7877296" y="2588834"/>
            <a:ext cx="1689736" cy="1253490"/>
            <a:chOff x="2912" y="2244"/>
            <a:chExt cx="950" cy="802"/>
          </a:xfrm>
        </p:grpSpPr>
        <p:sp>
          <p:nvSpPr>
            <p:cNvPr id="48151" name="Oval 27">
              <a:extLst>
                <a:ext uri="{FF2B5EF4-FFF2-40B4-BE49-F238E27FC236}">
                  <a16:creationId xmlns:a16="http://schemas.microsoft.com/office/drawing/2014/main" id="{49164F07-0BCE-5E4C-A4CD-B78295EB13DD}"/>
                </a:ext>
              </a:extLst>
            </p:cNvPr>
            <p:cNvSpPr>
              <a:spLocks/>
            </p:cNvSpPr>
            <p:nvPr/>
          </p:nvSpPr>
          <p:spPr bwMode="auto">
            <a:xfrm>
              <a:off x="2912" y="2244"/>
              <a:ext cx="933" cy="802"/>
            </a:xfrm>
            <a:prstGeom prst="ellipse">
              <a:avLst/>
            </a:prstGeom>
            <a:solidFill>
              <a:srgbClr val="336699"/>
            </a:solidFill>
            <a:ln w="12700">
              <a:solidFill>
                <a:srgbClr val="969696"/>
              </a:solidFill>
              <a:round/>
              <a:headEnd/>
              <a:tailEnd/>
            </a:ln>
            <a:effectLst>
              <a:outerShdw blurRad="63500" dist="38099" dir="2700000" algn="ctr" rotWithShape="0">
                <a:schemeClr val="bg2">
                  <a:alpha val="50000"/>
                </a:schemeClr>
              </a:outerShdw>
            </a:effectLst>
          </p:spPr>
          <p:txBody>
            <a:bodyPr wrap="none" anchor="ctr"/>
            <a:lstStyle/>
            <a:p>
              <a:pPr>
                <a:defRPr/>
              </a:pPr>
              <a:endParaRPr lang="es-ES" sz="2160">
                <a:latin typeface="Arial" charset="0"/>
                <a:ea typeface="ＭＳ Ｐゴシック" charset="0"/>
                <a:cs typeface="Arial" charset="0"/>
              </a:endParaRPr>
            </a:p>
          </p:txBody>
        </p:sp>
        <p:sp>
          <p:nvSpPr>
            <p:cNvPr id="34836" name="Text Box 28">
              <a:extLst>
                <a:ext uri="{FF2B5EF4-FFF2-40B4-BE49-F238E27FC236}">
                  <a16:creationId xmlns:a16="http://schemas.microsoft.com/office/drawing/2014/main" id="{52CA4FBA-620A-E44C-BADE-CDF01A6F1465}"/>
                </a:ext>
              </a:extLst>
            </p:cNvPr>
            <p:cNvSpPr txBox="1">
              <a:spLocks/>
            </p:cNvSpPr>
            <p:nvPr/>
          </p:nvSpPr>
          <p:spPr bwMode="auto">
            <a:xfrm>
              <a:off x="2918" y="2543"/>
              <a:ext cx="94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aa-ET" sz="2160" b="1" dirty="0">
                  <a:solidFill>
                    <a:schemeClr val="bg1"/>
                  </a:solidFill>
                </a:rPr>
                <a:t>ESG/POSE</a:t>
              </a:r>
            </a:p>
          </p:txBody>
        </p:sp>
      </p:grpSp>
      <p:pic>
        <p:nvPicPr>
          <p:cNvPr id="5" name="Picture 4">
            <a:extLst>
              <a:ext uri="{FF2B5EF4-FFF2-40B4-BE49-F238E27FC236}">
                <a16:creationId xmlns:a16="http://schemas.microsoft.com/office/drawing/2014/main" id="{4C94B393-28AA-927E-A81D-2AD11B2A98AE}"/>
              </a:ext>
            </a:extLst>
          </p:cNvPr>
          <p:cNvPicPr>
            <a:picLocks noChangeAspect="1"/>
          </p:cNvPicPr>
          <p:nvPr/>
        </p:nvPicPr>
        <p:blipFill>
          <a:blip r:embed="rId4"/>
          <a:stretch>
            <a:fillRect/>
          </a:stretch>
        </p:blipFill>
        <p:spPr>
          <a:xfrm>
            <a:off x="8974832" y="5811520"/>
            <a:ext cx="2378968" cy="90995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8" grpId="0" animBg="1"/>
      <p:bldP spid="348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FBEC-36BC-B439-C2AC-A04AA795F7F4}"/>
              </a:ext>
            </a:extLst>
          </p:cNvPr>
          <p:cNvSpPr>
            <a:spLocks noGrp="1"/>
          </p:cNvSpPr>
          <p:nvPr>
            <p:ph type="title"/>
          </p:nvPr>
        </p:nvSpPr>
        <p:spPr>
          <a:xfrm>
            <a:off x="838200" y="365126"/>
            <a:ext cx="10515600" cy="315912"/>
          </a:xfrm>
        </p:spPr>
        <p:txBody>
          <a:bodyPr>
            <a:normAutofit fontScale="90000"/>
          </a:bodyPr>
          <a:lstStyle/>
          <a:p>
            <a:r>
              <a:rPr lang="en-GB" sz="2000" b="1" dirty="0"/>
              <a:t>TREATMANT CHOICE</a:t>
            </a:r>
          </a:p>
        </p:txBody>
      </p:sp>
      <p:sp>
        <p:nvSpPr>
          <p:cNvPr id="3" name="Content Placeholder 2">
            <a:extLst>
              <a:ext uri="{FF2B5EF4-FFF2-40B4-BE49-F238E27FC236}">
                <a16:creationId xmlns:a16="http://schemas.microsoft.com/office/drawing/2014/main" id="{FF6F775D-CD5C-859E-CEED-D6C75C27B5DB}"/>
              </a:ext>
            </a:extLst>
          </p:cNvPr>
          <p:cNvSpPr>
            <a:spLocks noGrp="1"/>
          </p:cNvSpPr>
          <p:nvPr>
            <p:ph idx="1"/>
          </p:nvPr>
        </p:nvSpPr>
        <p:spPr>
          <a:xfrm>
            <a:off x="838200" y="1257300"/>
            <a:ext cx="6042660" cy="4846320"/>
          </a:xfrm>
        </p:spPr>
        <p:txBody>
          <a:bodyPr>
            <a:normAutofit/>
          </a:bodyPr>
          <a:lstStyle/>
          <a:p>
            <a:r>
              <a:rPr lang="en-MT" sz="1800" dirty="0"/>
              <a:t>- lifestyle therapy,</a:t>
            </a:r>
          </a:p>
          <a:p>
            <a:endParaRPr lang="en-MT" sz="1800" dirty="0"/>
          </a:p>
          <a:p>
            <a:r>
              <a:rPr lang="en-MT" sz="1800" dirty="0"/>
              <a:t>- obesity‑management medications (OMMs; e.g., GLP‑1 receptor agonists),</a:t>
            </a:r>
          </a:p>
          <a:p>
            <a:endParaRPr lang="en-MT" sz="1800" dirty="0"/>
          </a:p>
          <a:p>
            <a:r>
              <a:rPr lang="en-MT" sz="1800" dirty="0"/>
              <a:t>- endoscopic bariatric therapies (notably </a:t>
            </a:r>
            <a:r>
              <a:rPr lang="en-MT" sz="1800" b="1" dirty="0">
                <a:solidFill>
                  <a:srgbClr val="FF0000"/>
                </a:solidFill>
              </a:rPr>
              <a:t>endoscopic sleeve gastroplasty, ESG</a:t>
            </a:r>
            <a:r>
              <a:rPr lang="en-MT" sz="1800" dirty="0">
                <a:solidFill>
                  <a:srgbClr val="FF0000"/>
                </a:solidFill>
              </a:rPr>
              <a:t>), and</a:t>
            </a:r>
          </a:p>
          <a:p>
            <a:endParaRPr lang="en-MT" sz="1800" dirty="0"/>
          </a:p>
          <a:p>
            <a:r>
              <a:rPr lang="en-MT" sz="1800" dirty="0"/>
              <a:t>- metabolic/bariatric surgery (MBS).  </a:t>
            </a:r>
          </a:p>
          <a:p>
            <a:endParaRPr lang="en-MT" sz="1800" dirty="0"/>
          </a:p>
          <a:p>
            <a:r>
              <a:rPr lang="en-MT" sz="1800" dirty="0"/>
              <a:t>  In lower BMI classes,</a:t>
            </a:r>
            <a:r>
              <a:rPr lang="en-MT" sz="1800" dirty="0">
                <a:solidFill>
                  <a:srgbClr val="FF0000"/>
                </a:solidFill>
              </a:rPr>
              <a:t> </a:t>
            </a:r>
            <a:r>
              <a:rPr lang="en-MT" sz="1800" b="1" dirty="0">
                <a:solidFill>
                  <a:srgbClr val="FF0000"/>
                </a:solidFill>
              </a:rPr>
              <a:t>waiting until after medication discontinuation and subsequent weight regain is generally considered not preferred</a:t>
            </a:r>
            <a:r>
              <a:rPr lang="en-MT" sz="1800" dirty="0"/>
              <a:t>, because it can increase cumulative “disease burden </a:t>
            </a:r>
          </a:p>
          <a:p>
            <a:endParaRPr lang="en-GB" dirty="0"/>
          </a:p>
        </p:txBody>
      </p:sp>
      <p:sp>
        <p:nvSpPr>
          <p:cNvPr id="4" name="Date Placeholder 3">
            <a:extLst>
              <a:ext uri="{FF2B5EF4-FFF2-40B4-BE49-F238E27FC236}">
                <a16:creationId xmlns:a16="http://schemas.microsoft.com/office/drawing/2014/main" id="{73A6A0DD-81BB-B5CA-49F3-D67E1B279E7D}"/>
              </a:ext>
            </a:extLst>
          </p:cNvPr>
          <p:cNvSpPr>
            <a:spLocks noGrp="1"/>
          </p:cNvSpPr>
          <p:nvPr>
            <p:ph type="dt" sz="half" idx="10"/>
          </p:nvPr>
        </p:nvSpPr>
        <p:spPr/>
        <p:txBody>
          <a:bodyPr/>
          <a:lstStyle/>
          <a:p>
            <a:fld id="{0F996519-E62D-4F8C-AE1E-36928EC7D15C}" type="datetime1">
              <a:rPr lang="en-US" smtClean="0"/>
              <a:t>2/12/26</a:t>
            </a:fld>
            <a:endParaRPr lang="en-US"/>
          </a:p>
        </p:txBody>
      </p:sp>
      <p:sp>
        <p:nvSpPr>
          <p:cNvPr id="5" name="Footer Placeholder 4">
            <a:extLst>
              <a:ext uri="{FF2B5EF4-FFF2-40B4-BE49-F238E27FC236}">
                <a16:creationId xmlns:a16="http://schemas.microsoft.com/office/drawing/2014/main" id="{B10B70B1-05E0-C592-682E-14EC561A229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78D9B85-9725-376E-0C9C-F54DE01F8DA2}"/>
              </a:ext>
            </a:extLst>
          </p:cNvPr>
          <p:cNvSpPr>
            <a:spLocks noGrp="1"/>
          </p:cNvSpPr>
          <p:nvPr>
            <p:ph type="sldNum" sz="quarter" idx="12"/>
          </p:nvPr>
        </p:nvSpPr>
        <p:spPr/>
        <p:txBody>
          <a:bodyPr/>
          <a:lstStyle/>
          <a:p>
            <a:fld id="{6E91CC32-6A6B-4E2E-BBA1-6864F305DA26}" type="slidenum">
              <a:rPr lang="en-US" smtClean="0"/>
              <a:t>18</a:t>
            </a:fld>
            <a:endParaRPr lang="en-US"/>
          </a:p>
        </p:txBody>
      </p:sp>
      <p:pic>
        <p:nvPicPr>
          <p:cNvPr id="7" name="Picture 6" descr="A group of people sitting on a bench&#10;&#10;Description automatically generated">
            <a:extLst>
              <a:ext uri="{FF2B5EF4-FFF2-40B4-BE49-F238E27FC236}">
                <a16:creationId xmlns:a16="http://schemas.microsoft.com/office/drawing/2014/main" id="{9464CF16-4ACA-5EAF-0500-1ED111C19CF3}"/>
              </a:ext>
            </a:extLst>
          </p:cNvPr>
          <p:cNvPicPr>
            <a:picLocks noChangeAspect="1"/>
          </p:cNvPicPr>
          <p:nvPr/>
        </p:nvPicPr>
        <p:blipFill rotWithShape="1">
          <a:blip r:embed="rId2"/>
          <a:srcRect l="10908" r="2646" b="-2"/>
          <a:stretch/>
        </p:blipFill>
        <p:spPr>
          <a:xfrm>
            <a:off x="6773924" y="387984"/>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8" name="Picture 7" descr="A logo with a red star and blue text&#10;&#10;AI-generated content may be incorrect.">
            <a:extLst>
              <a:ext uri="{FF2B5EF4-FFF2-40B4-BE49-F238E27FC236}">
                <a16:creationId xmlns:a16="http://schemas.microsoft.com/office/drawing/2014/main" id="{6FA212F7-28EA-07DB-8472-FBADDBED6AC2}"/>
              </a:ext>
            </a:extLst>
          </p:cNvPr>
          <p:cNvPicPr>
            <a:picLocks noChangeAspect="1"/>
          </p:cNvPicPr>
          <p:nvPr/>
        </p:nvPicPr>
        <p:blipFill>
          <a:blip r:embed="rId3"/>
          <a:stretch>
            <a:fillRect/>
          </a:stretch>
        </p:blipFill>
        <p:spPr>
          <a:xfrm>
            <a:off x="8153400" y="4969406"/>
            <a:ext cx="2261005" cy="864834"/>
          </a:xfrm>
          <a:prstGeom prst="rect">
            <a:avLst/>
          </a:prstGeom>
        </p:spPr>
      </p:pic>
    </p:spTree>
    <p:extLst>
      <p:ext uri="{BB962C8B-B14F-4D97-AF65-F5344CB8AC3E}">
        <p14:creationId xmlns:p14="http://schemas.microsoft.com/office/powerpoint/2010/main" val="2891776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lorized light photo effects">
            <a:extLst>
              <a:ext uri="{FF2B5EF4-FFF2-40B4-BE49-F238E27FC236}">
                <a16:creationId xmlns:a16="http://schemas.microsoft.com/office/drawing/2014/main" id="{FF5DA695-3993-A8DE-BB71-8CC1F6A0A990}"/>
              </a:ext>
            </a:extLst>
          </p:cNvPr>
          <p:cNvPicPr>
            <a:picLocks noChangeAspect="1"/>
          </p:cNvPicPr>
          <p:nvPr/>
        </p:nvPicPr>
        <p:blipFill rotWithShape="1">
          <a:blip r:embed="rId3"/>
          <a:srcRect t="7859" b="7859"/>
          <a:stretch/>
        </p:blipFill>
        <p:spPr>
          <a:xfrm>
            <a:off x="1" y="-1055"/>
            <a:ext cx="12191998" cy="6859055"/>
          </a:xfrm>
          <a:prstGeom prst="rect">
            <a:avLst/>
          </a:prstGeom>
        </p:spPr>
      </p:pic>
      <p:pic>
        <p:nvPicPr>
          <p:cNvPr id="13" name="Imagen 12"/>
          <p:cNvPicPr>
            <a:picLocks noChangeAspect="1"/>
          </p:cNvPicPr>
          <p:nvPr/>
        </p:nvPicPr>
        <p:blipFill>
          <a:blip r:embed="rId4"/>
          <a:stretch>
            <a:fillRect/>
          </a:stretch>
        </p:blipFill>
        <p:spPr>
          <a:xfrm>
            <a:off x="12264285" y="6489651"/>
            <a:ext cx="838200" cy="257816"/>
          </a:xfrm>
          <a:prstGeom prst="rect">
            <a:avLst/>
          </a:prstGeom>
        </p:spPr>
      </p:pic>
      <p:sp>
        <p:nvSpPr>
          <p:cNvPr id="2" name="Título 1"/>
          <p:cNvSpPr>
            <a:spLocks noGrp="1"/>
          </p:cNvSpPr>
          <p:nvPr>
            <p:ph type="title"/>
          </p:nvPr>
        </p:nvSpPr>
        <p:spPr>
          <a:xfrm>
            <a:off x="848082" y="37441"/>
            <a:ext cx="2979420" cy="1130988"/>
          </a:xfrm>
        </p:spPr>
        <p:txBody>
          <a:bodyPr>
            <a:noAutofit/>
          </a:bodyPr>
          <a:lstStyle/>
          <a:p>
            <a:r>
              <a:rPr lang="es-ES" sz="2000" b="1" dirty="0" err="1">
                <a:latin typeface="Arial" panose="020B0604020202020204" pitchFamily="34" charset="0"/>
                <a:cs typeface="Arial" panose="020B0604020202020204" pitchFamily="34" charset="0"/>
              </a:rPr>
              <a:t>Bariatric</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Endoscopy</a:t>
            </a:r>
            <a:r>
              <a:rPr lang="es-ES" sz="2000" b="1" dirty="0">
                <a:latin typeface="Arial" panose="020B0604020202020204" pitchFamily="34" charset="0"/>
                <a:cs typeface="Arial" panose="020B0604020202020204" pitchFamily="34" charset="0"/>
              </a:rPr>
              <a:t> </a:t>
            </a:r>
            <a:endParaRPr lang="es-ES" sz="2000" b="1" dirty="0">
              <a:solidFill>
                <a:schemeClr val="bg1"/>
              </a:solidFill>
              <a:effectLst/>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5" cstate="print"/>
          <a:stretch>
            <a:fillRect/>
          </a:stretch>
        </p:blipFill>
        <p:spPr>
          <a:xfrm>
            <a:off x="2362200" y="1185077"/>
            <a:ext cx="7289800" cy="3505201"/>
          </a:xfrm>
          <a:prstGeom prst="rect">
            <a:avLst/>
          </a:prstGeom>
        </p:spPr>
      </p:pic>
      <p:sp>
        <p:nvSpPr>
          <p:cNvPr id="3" name="Flecha izquierda 2"/>
          <p:cNvSpPr/>
          <p:nvPr/>
        </p:nvSpPr>
        <p:spPr>
          <a:xfrm>
            <a:off x="2465355" y="4870297"/>
            <a:ext cx="2208245" cy="360040"/>
          </a:xfrm>
          <a:prstGeom prst="leftArrow">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Flecha derecha 3"/>
          <p:cNvSpPr/>
          <p:nvPr/>
        </p:nvSpPr>
        <p:spPr>
          <a:xfrm>
            <a:off x="7112000" y="4870297"/>
            <a:ext cx="2304256" cy="360040"/>
          </a:xfrm>
          <a:prstGeom prst="rightArrow">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CuadroTexto 5"/>
          <p:cNvSpPr txBox="1"/>
          <p:nvPr/>
        </p:nvSpPr>
        <p:spPr>
          <a:xfrm>
            <a:off x="2681101" y="5410624"/>
            <a:ext cx="1920213" cy="369332"/>
          </a:xfrm>
          <a:prstGeom prst="rect">
            <a:avLst/>
          </a:prstGeom>
          <a:noFill/>
        </p:spPr>
        <p:txBody>
          <a:bodyPr wrap="square" rtlCol="0">
            <a:spAutoFit/>
          </a:bodyPr>
          <a:lstStyle/>
          <a:p>
            <a:r>
              <a:rPr lang="es-ES" dirty="0">
                <a:solidFill>
                  <a:srgbClr val="000000"/>
                </a:solidFill>
              </a:rPr>
              <a:t>BMI &lt; 30</a:t>
            </a:r>
          </a:p>
        </p:txBody>
      </p:sp>
      <p:sp>
        <p:nvSpPr>
          <p:cNvPr id="7" name="CuadroTexto 6"/>
          <p:cNvSpPr txBox="1"/>
          <p:nvPr/>
        </p:nvSpPr>
        <p:spPr>
          <a:xfrm>
            <a:off x="7623491" y="5423620"/>
            <a:ext cx="2304256" cy="369332"/>
          </a:xfrm>
          <a:prstGeom prst="rect">
            <a:avLst/>
          </a:prstGeom>
          <a:noFill/>
        </p:spPr>
        <p:txBody>
          <a:bodyPr wrap="square" rtlCol="0">
            <a:spAutoFit/>
          </a:bodyPr>
          <a:lstStyle/>
          <a:p>
            <a:r>
              <a:rPr lang="es-ES" dirty="0">
                <a:solidFill>
                  <a:srgbClr val="000000"/>
                </a:solidFill>
              </a:rPr>
              <a:t>BMI &gt; 40</a:t>
            </a:r>
          </a:p>
        </p:txBody>
      </p:sp>
      <p:sp>
        <p:nvSpPr>
          <p:cNvPr id="10" name="CuadroTexto 9"/>
          <p:cNvSpPr txBox="1"/>
          <p:nvPr/>
        </p:nvSpPr>
        <p:spPr>
          <a:xfrm>
            <a:off x="4673600" y="4690278"/>
            <a:ext cx="2438400" cy="1092607"/>
          </a:xfrm>
          <a:prstGeom prst="rect">
            <a:avLst/>
          </a:prstGeom>
          <a:noFill/>
        </p:spPr>
        <p:txBody>
          <a:bodyPr wrap="square" rtlCol="0">
            <a:spAutoFit/>
          </a:bodyPr>
          <a:lstStyle/>
          <a:p>
            <a:pPr algn="ctr"/>
            <a:endParaRPr lang="es-ES" sz="900" b="1" dirty="0">
              <a:solidFill>
                <a:srgbClr val="000000"/>
              </a:solidFill>
            </a:endParaRPr>
          </a:p>
          <a:p>
            <a:pPr algn="ctr"/>
            <a:endParaRPr lang="es-ES" sz="900" b="1" dirty="0">
              <a:solidFill>
                <a:srgbClr val="000000"/>
              </a:solidFill>
            </a:endParaRPr>
          </a:p>
          <a:p>
            <a:pPr algn="ctr"/>
            <a:r>
              <a:rPr lang="es-ES" sz="1400" b="1" dirty="0">
                <a:solidFill>
                  <a:srgbClr val="000000"/>
                </a:solidFill>
              </a:rPr>
              <a:t>INTRAGASTRIC BALLOON</a:t>
            </a:r>
          </a:p>
          <a:p>
            <a:pPr algn="ctr"/>
            <a:r>
              <a:rPr lang="es-ES" sz="1200" b="1" dirty="0">
                <a:solidFill>
                  <a:srgbClr val="000000"/>
                </a:solidFill>
              </a:rPr>
              <a:t>APOLLO/ESG</a:t>
            </a:r>
          </a:p>
          <a:p>
            <a:pPr algn="ctr"/>
            <a:r>
              <a:rPr lang="es-ES" sz="1200" b="1" dirty="0">
                <a:solidFill>
                  <a:srgbClr val="000000"/>
                </a:solidFill>
              </a:rPr>
              <a:t>ENDOBARIER</a:t>
            </a:r>
          </a:p>
          <a:p>
            <a:pPr algn="ctr"/>
            <a:endParaRPr lang="es-ES" sz="900" b="1" dirty="0">
              <a:solidFill>
                <a:srgbClr val="000000"/>
              </a:solidFill>
            </a:endParaRPr>
          </a:p>
        </p:txBody>
      </p:sp>
      <p:sp>
        <p:nvSpPr>
          <p:cNvPr id="11" name="CuadroTexto 10"/>
          <p:cNvSpPr txBox="1"/>
          <p:nvPr/>
        </p:nvSpPr>
        <p:spPr>
          <a:xfrm>
            <a:off x="9320245" y="4808067"/>
            <a:ext cx="2743200" cy="800219"/>
          </a:xfrm>
          <a:prstGeom prst="rect">
            <a:avLst/>
          </a:prstGeom>
          <a:noFill/>
        </p:spPr>
        <p:txBody>
          <a:bodyPr wrap="square" rtlCol="0">
            <a:spAutoFit/>
          </a:bodyPr>
          <a:lstStyle/>
          <a:p>
            <a:pPr algn="ctr"/>
            <a:r>
              <a:rPr lang="es-ES" sz="2800" dirty="0">
                <a:solidFill>
                  <a:srgbClr val="000000"/>
                </a:solidFill>
              </a:rPr>
              <a:t>SURGERY</a:t>
            </a:r>
            <a:endParaRPr lang="es-ES" dirty="0">
              <a:solidFill>
                <a:srgbClr val="000000"/>
              </a:solidFill>
            </a:endParaRPr>
          </a:p>
          <a:p>
            <a:pPr algn="ctr"/>
            <a:endParaRPr lang="es-ES" dirty="0">
              <a:solidFill>
                <a:srgbClr val="000000"/>
              </a:solidFill>
            </a:endParaRPr>
          </a:p>
        </p:txBody>
      </p:sp>
      <p:sp>
        <p:nvSpPr>
          <p:cNvPr id="12" name="CuadroTexto 11"/>
          <p:cNvSpPr txBox="1"/>
          <p:nvPr/>
        </p:nvSpPr>
        <p:spPr>
          <a:xfrm>
            <a:off x="609600" y="4707117"/>
            <a:ext cx="1728192" cy="523220"/>
          </a:xfrm>
          <a:prstGeom prst="rect">
            <a:avLst/>
          </a:prstGeom>
          <a:noFill/>
        </p:spPr>
        <p:txBody>
          <a:bodyPr wrap="square" rtlCol="0">
            <a:spAutoFit/>
          </a:bodyPr>
          <a:lstStyle/>
          <a:p>
            <a:pPr algn="ctr"/>
            <a:r>
              <a:rPr lang="es-ES" sz="2800" dirty="0">
                <a:solidFill>
                  <a:srgbClr val="000000"/>
                </a:solidFill>
              </a:rPr>
              <a:t>DIET</a:t>
            </a:r>
            <a:endParaRPr lang="es-ES" sz="1600" dirty="0">
              <a:solidFill>
                <a:srgbClr val="000000"/>
              </a:solidFill>
            </a:endParaRPr>
          </a:p>
        </p:txBody>
      </p:sp>
      <p:pic>
        <p:nvPicPr>
          <p:cNvPr id="9" name="Picture 8">
            <a:extLst>
              <a:ext uri="{FF2B5EF4-FFF2-40B4-BE49-F238E27FC236}">
                <a16:creationId xmlns:a16="http://schemas.microsoft.com/office/drawing/2014/main" id="{E709688D-EDBC-1FC9-EEB1-FB3D72F20AB1}"/>
              </a:ext>
            </a:extLst>
          </p:cNvPr>
          <p:cNvPicPr>
            <a:picLocks noChangeAspect="1"/>
          </p:cNvPicPr>
          <p:nvPr/>
        </p:nvPicPr>
        <p:blipFill>
          <a:blip r:embed="rId6"/>
          <a:stretch>
            <a:fillRect/>
          </a:stretch>
        </p:blipFill>
        <p:spPr>
          <a:xfrm>
            <a:off x="8974832" y="5811520"/>
            <a:ext cx="2378968" cy="909955"/>
          </a:xfrm>
          <a:prstGeom prst="rect">
            <a:avLst/>
          </a:prstGeom>
        </p:spPr>
      </p:pic>
    </p:spTree>
    <p:extLst>
      <p:ext uri="{BB962C8B-B14F-4D97-AF65-F5344CB8AC3E}">
        <p14:creationId xmlns:p14="http://schemas.microsoft.com/office/powerpoint/2010/main" val="188069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2D98-5EF3-586B-CB03-19CA4A551CB4}"/>
              </a:ext>
            </a:extLst>
          </p:cNvPr>
          <p:cNvSpPr>
            <a:spLocks noGrp="1"/>
          </p:cNvSpPr>
          <p:nvPr>
            <p:ph type="title"/>
          </p:nvPr>
        </p:nvSpPr>
        <p:spPr>
          <a:xfrm>
            <a:off x="838200" y="365125"/>
            <a:ext cx="5257800" cy="572135"/>
          </a:xfrm>
        </p:spPr>
        <p:txBody>
          <a:bodyPr anchor="b">
            <a:noAutofit/>
          </a:bodyPr>
          <a:lstStyle/>
          <a:p>
            <a:r>
              <a:rPr lang="en-GB" sz="2400" b="1" dirty="0">
                <a:latin typeface="Arial" panose="020B0604020202020204" pitchFamily="34" charset="0"/>
                <a:cs typeface="Arial" panose="020B0604020202020204" pitchFamily="34" charset="0"/>
              </a:rPr>
              <a:t>Facts</a:t>
            </a:r>
          </a:p>
        </p:txBody>
      </p:sp>
      <p:graphicFrame>
        <p:nvGraphicFramePr>
          <p:cNvPr id="8" name="Content Placeholder 4">
            <a:extLst>
              <a:ext uri="{FF2B5EF4-FFF2-40B4-BE49-F238E27FC236}">
                <a16:creationId xmlns:a16="http://schemas.microsoft.com/office/drawing/2014/main" id="{03790B58-63A2-71D0-BE03-FFDECEFFF031}"/>
              </a:ext>
            </a:extLst>
          </p:cNvPr>
          <p:cNvGraphicFramePr>
            <a:graphicFrameLocks noGrp="1"/>
          </p:cNvGraphicFramePr>
          <p:nvPr>
            <p:ph idx="1"/>
            <p:extLst>
              <p:ext uri="{D42A27DB-BD31-4B8C-83A1-F6EECF244321}">
                <p14:modId xmlns:p14="http://schemas.microsoft.com/office/powerpoint/2010/main" val="2529465773"/>
              </p:ext>
            </p:extLst>
          </p:nvPr>
        </p:nvGraphicFramePr>
        <p:xfrm>
          <a:off x="342900" y="1253489"/>
          <a:ext cx="7950868"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people sitting on a bench&#10;&#10;Description automatically generated">
            <a:extLst>
              <a:ext uri="{FF2B5EF4-FFF2-40B4-BE49-F238E27FC236}">
                <a16:creationId xmlns:a16="http://schemas.microsoft.com/office/drawing/2014/main" id="{4CA0C806-4C33-4E3D-3FAF-242568D33E6B}"/>
              </a:ext>
            </a:extLst>
          </p:cNvPr>
          <p:cNvPicPr>
            <a:picLocks noChangeAspect="1"/>
          </p:cNvPicPr>
          <p:nvPr/>
        </p:nvPicPr>
        <p:blipFill rotWithShape="1">
          <a:blip r:embed="rId8"/>
          <a:srcRect l="10908" r="2646" b="-2"/>
          <a:stretch/>
        </p:blipFill>
        <p:spPr>
          <a:xfrm>
            <a:off x="8136193" y="572130"/>
            <a:ext cx="4055807" cy="3131825"/>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4" name="Picture 3" descr="A logo with a red star and blue text&#10;&#10;AI-generated content may be incorrect.">
            <a:extLst>
              <a:ext uri="{FF2B5EF4-FFF2-40B4-BE49-F238E27FC236}">
                <a16:creationId xmlns:a16="http://schemas.microsoft.com/office/drawing/2014/main" id="{3BBCAC09-CE62-92B4-AE61-47DB543F0DF6}"/>
              </a:ext>
            </a:extLst>
          </p:cNvPr>
          <p:cNvPicPr>
            <a:picLocks noChangeAspect="1"/>
          </p:cNvPicPr>
          <p:nvPr/>
        </p:nvPicPr>
        <p:blipFill>
          <a:blip r:embed="rId9"/>
          <a:stretch>
            <a:fillRect/>
          </a:stretch>
        </p:blipFill>
        <p:spPr>
          <a:xfrm>
            <a:off x="5915599" y="5395041"/>
            <a:ext cx="2192083" cy="840897"/>
          </a:xfrm>
          <a:prstGeom prst="rect">
            <a:avLst/>
          </a:prstGeom>
        </p:spPr>
      </p:pic>
    </p:spTree>
    <p:extLst>
      <p:ext uri="{BB962C8B-B14F-4D97-AF65-F5344CB8AC3E}">
        <p14:creationId xmlns:p14="http://schemas.microsoft.com/office/powerpoint/2010/main" val="43464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A60A-84B9-14D0-7C84-BBA0A9CDE959}"/>
              </a:ext>
            </a:extLst>
          </p:cNvPr>
          <p:cNvSpPr>
            <a:spLocks noGrp="1"/>
          </p:cNvSpPr>
          <p:nvPr>
            <p:ph type="title"/>
          </p:nvPr>
        </p:nvSpPr>
        <p:spPr>
          <a:xfrm>
            <a:off x="838200" y="365125"/>
            <a:ext cx="7772400" cy="45719"/>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05739228-7244-7457-496A-89149DA3EA45}"/>
              </a:ext>
            </a:extLst>
          </p:cNvPr>
          <p:cNvSpPr>
            <a:spLocks noGrp="1"/>
          </p:cNvSpPr>
          <p:nvPr>
            <p:ph idx="1"/>
          </p:nvPr>
        </p:nvSpPr>
        <p:spPr>
          <a:xfrm>
            <a:off x="571500" y="1253331"/>
            <a:ext cx="5303520" cy="4580909"/>
          </a:xfrm>
        </p:spPr>
        <p:txBody>
          <a:bodyPr>
            <a:normAutofit/>
          </a:bodyPr>
          <a:lstStyle/>
          <a:p>
            <a:endParaRPr lang="en-GB" sz="1800" dirty="0"/>
          </a:p>
          <a:p>
            <a:endParaRPr lang="en-GB" sz="1800" dirty="0"/>
          </a:p>
          <a:p>
            <a:r>
              <a:rPr lang="en-GB" sz="1800" dirty="0"/>
              <a:t>The STEP (Semaglutide Treatment Effect in People With Obesity) trial reported that semaglutide, 2.4 mg, resulted in a mean 15.2% reduction in body weight over 2 years, </a:t>
            </a:r>
          </a:p>
          <a:p>
            <a:endParaRPr lang="en-GB" sz="1800" dirty="0"/>
          </a:p>
          <a:p>
            <a:r>
              <a:rPr lang="en-GB" sz="1800" dirty="0"/>
              <a:t> the SURMOUNT trials showed that tirzepatide, 10 mg, led to a 12.8% to 19.5% reduction in body weight and tirzepatide, 15 mg, led to a 14.7% to 20.9% reduction in body weight at 72 weeks. </a:t>
            </a:r>
          </a:p>
        </p:txBody>
      </p:sp>
      <p:sp>
        <p:nvSpPr>
          <p:cNvPr id="4" name="Date Placeholder 3">
            <a:extLst>
              <a:ext uri="{FF2B5EF4-FFF2-40B4-BE49-F238E27FC236}">
                <a16:creationId xmlns:a16="http://schemas.microsoft.com/office/drawing/2014/main" id="{39CAA5F0-059A-1C16-32F9-8F7FE9802701}"/>
              </a:ext>
            </a:extLst>
          </p:cNvPr>
          <p:cNvSpPr>
            <a:spLocks noGrp="1"/>
          </p:cNvSpPr>
          <p:nvPr>
            <p:ph type="dt" sz="half" idx="10"/>
          </p:nvPr>
        </p:nvSpPr>
        <p:spPr/>
        <p:txBody>
          <a:bodyPr/>
          <a:lstStyle/>
          <a:p>
            <a:fld id="{0F996519-E62D-4F8C-AE1E-36928EC7D15C}" type="datetime1">
              <a:rPr lang="en-US" smtClean="0"/>
              <a:t>2/12/26</a:t>
            </a:fld>
            <a:endParaRPr lang="en-US"/>
          </a:p>
        </p:txBody>
      </p:sp>
      <p:sp>
        <p:nvSpPr>
          <p:cNvPr id="5" name="Footer Placeholder 4">
            <a:extLst>
              <a:ext uri="{FF2B5EF4-FFF2-40B4-BE49-F238E27FC236}">
                <a16:creationId xmlns:a16="http://schemas.microsoft.com/office/drawing/2014/main" id="{52611F5E-08A0-7A33-E820-B2CA593D828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8672C0-C238-5E34-96D6-A57EA3375222}"/>
              </a:ext>
            </a:extLst>
          </p:cNvPr>
          <p:cNvSpPr>
            <a:spLocks noGrp="1"/>
          </p:cNvSpPr>
          <p:nvPr>
            <p:ph type="sldNum" sz="quarter" idx="12"/>
          </p:nvPr>
        </p:nvSpPr>
        <p:spPr/>
        <p:txBody>
          <a:bodyPr/>
          <a:lstStyle/>
          <a:p>
            <a:fld id="{6E91CC32-6A6B-4E2E-BBA1-6864F305DA26}" type="slidenum">
              <a:rPr lang="en-US" smtClean="0"/>
              <a:t>20</a:t>
            </a:fld>
            <a:endParaRPr lang="en-US"/>
          </a:p>
        </p:txBody>
      </p:sp>
      <p:pic>
        <p:nvPicPr>
          <p:cNvPr id="7" name="Picture 6" descr="A logo with a red star and blue text&#10;&#10;AI-generated content may be incorrect.">
            <a:extLst>
              <a:ext uri="{FF2B5EF4-FFF2-40B4-BE49-F238E27FC236}">
                <a16:creationId xmlns:a16="http://schemas.microsoft.com/office/drawing/2014/main" id="{57509160-A7B5-A14F-61E3-25B64B250702}"/>
              </a:ext>
            </a:extLst>
          </p:cNvPr>
          <p:cNvPicPr>
            <a:picLocks noChangeAspect="1"/>
          </p:cNvPicPr>
          <p:nvPr/>
        </p:nvPicPr>
        <p:blipFill>
          <a:blip r:embed="rId3"/>
          <a:stretch>
            <a:fillRect/>
          </a:stretch>
        </p:blipFill>
        <p:spPr>
          <a:xfrm>
            <a:off x="8153400" y="4969406"/>
            <a:ext cx="2261005" cy="864834"/>
          </a:xfrm>
          <a:prstGeom prst="rect">
            <a:avLst/>
          </a:prstGeom>
        </p:spPr>
      </p:pic>
      <p:pic>
        <p:nvPicPr>
          <p:cNvPr id="10" name="Picture 9" descr="A group of people sitting on a bench&#10;&#10;Description automatically generated">
            <a:extLst>
              <a:ext uri="{FF2B5EF4-FFF2-40B4-BE49-F238E27FC236}">
                <a16:creationId xmlns:a16="http://schemas.microsoft.com/office/drawing/2014/main" id="{5C6F2B75-86C8-AD5C-820E-48BCEE56B383}"/>
              </a:ext>
            </a:extLst>
          </p:cNvPr>
          <p:cNvPicPr>
            <a:picLocks noChangeAspect="1"/>
          </p:cNvPicPr>
          <p:nvPr/>
        </p:nvPicPr>
        <p:blipFill rotWithShape="1">
          <a:blip r:embed="rId4"/>
          <a:srcRect l="10908" r="2646" b="-2"/>
          <a:stretch/>
        </p:blipFill>
        <p:spPr>
          <a:xfrm>
            <a:off x="6773924" y="387984"/>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5606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5" name="Rectangle 2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B1A33-5E73-CE9A-6AC4-C3A03BAECC9D}"/>
              </a:ext>
            </a:extLst>
          </p:cNvPr>
          <p:cNvSpPr>
            <a:spLocks noGrp="1"/>
          </p:cNvSpPr>
          <p:nvPr>
            <p:ph type="title"/>
          </p:nvPr>
        </p:nvSpPr>
        <p:spPr>
          <a:xfrm>
            <a:off x="1057025" y="922644"/>
            <a:ext cx="4383655" cy="581544"/>
          </a:xfrm>
        </p:spPr>
        <p:txBody>
          <a:bodyPr anchor="b">
            <a:noAutofit/>
          </a:bodyPr>
          <a:lstStyle/>
          <a:p>
            <a:r>
              <a:rPr lang="en-GB" sz="2000" b="1" dirty="0"/>
              <a:t>TREATEMENT CONSIDERATION</a:t>
            </a:r>
          </a:p>
        </p:txBody>
      </p:sp>
      <p:sp>
        <p:nvSpPr>
          <p:cNvPr id="30" name="Rectangle 2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88100C-6DA4-C84F-0371-20E26C2ABBDF}"/>
              </a:ext>
            </a:extLst>
          </p:cNvPr>
          <p:cNvSpPr>
            <a:spLocks noGrp="1"/>
          </p:cNvSpPr>
          <p:nvPr>
            <p:ph idx="1"/>
          </p:nvPr>
        </p:nvSpPr>
        <p:spPr>
          <a:xfrm>
            <a:off x="1055715" y="2508105"/>
            <a:ext cx="5040285" cy="3632493"/>
          </a:xfrm>
        </p:spPr>
        <p:txBody>
          <a:bodyPr anchor="ctr">
            <a:normAutofit/>
          </a:bodyPr>
          <a:lstStyle/>
          <a:p>
            <a:r>
              <a:rPr lang="en-MT" sz="1900" b="1" dirty="0">
                <a:solidFill>
                  <a:srgbClr val="FF0000"/>
                </a:solidFill>
              </a:rPr>
              <a:t>Weight regain after stopping anti‑obesity medications is common</a:t>
            </a:r>
            <a:r>
              <a:rPr lang="en-MT" sz="1900" dirty="0"/>
              <a:t>: regain can begin as early as </a:t>
            </a:r>
            <a:r>
              <a:rPr lang="en-MT" sz="1900" b="1" dirty="0">
                <a:solidFill>
                  <a:srgbClr val="FF0000"/>
                </a:solidFill>
              </a:rPr>
              <a:t>8 weeks</a:t>
            </a:r>
            <a:r>
              <a:rPr lang="en-MT" sz="1900" dirty="0">
                <a:solidFill>
                  <a:srgbClr val="FF0000"/>
                </a:solidFill>
              </a:rPr>
              <a:t> </a:t>
            </a:r>
            <a:r>
              <a:rPr lang="en-MT" sz="1900" dirty="0"/>
              <a:t>after discontinuation and may continue through </a:t>
            </a:r>
            <a:r>
              <a:rPr lang="en-MT" sz="1900" b="1" dirty="0">
                <a:solidFill>
                  <a:srgbClr val="FF0000"/>
                </a:solidFill>
              </a:rPr>
              <a:t>52 weeks</a:t>
            </a:r>
            <a:r>
              <a:rPr lang="en-MT" sz="1900" dirty="0"/>
              <a:t>; weight rebound often occurs within </a:t>
            </a:r>
            <a:r>
              <a:rPr lang="en-MT" sz="1900" b="1" dirty="0">
                <a:solidFill>
                  <a:srgbClr val="FF0000"/>
                </a:solidFill>
              </a:rPr>
              <a:t>1–3 years</a:t>
            </a:r>
            <a:r>
              <a:rPr lang="en-MT" sz="1900" dirty="0">
                <a:solidFill>
                  <a:srgbClr val="FF0000"/>
                </a:solidFill>
              </a:rPr>
              <a:t> </a:t>
            </a:r>
            <a:r>
              <a:rPr lang="en-MT" sz="1900" dirty="0"/>
              <a:t>if treatment is not continued.</a:t>
            </a:r>
          </a:p>
          <a:p>
            <a:endParaRPr lang="en-MT" sz="1900" dirty="0"/>
          </a:p>
          <a:p>
            <a:r>
              <a:rPr lang="en-MT" sz="1900" dirty="0"/>
              <a:t>MBS is described as reaching </a:t>
            </a:r>
            <a:r>
              <a:rPr lang="en-MT" sz="1900" b="1" dirty="0">
                <a:solidFill>
                  <a:srgbClr val="FF0000"/>
                </a:solidFill>
              </a:rPr>
              <a:t>cost neutrality within ~4–6 years</a:t>
            </a:r>
            <a:r>
              <a:rPr lang="en-MT" sz="1900" dirty="0">
                <a:solidFill>
                  <a:srgbClr val="FF0000"/>
                </a:solidFill>
              </a:rPr>
              <a:t> </a:t>
            </a:r>
            <a:r>
              <a:rPr lang="en-MT" sz="1900" dirty="0"/>
              <a:t>via reduced obesity complications, while OMMs often require </a:t>
            </a:r>
            <a:r>
              <a:rPr lang="en-MT" sz="1900" b="1" dirty="0">
                <a:solidFill>
                  <a:srgbClr val="FF0000"/>
                </a:solidFill>
              </a:rPr>
              <a:t>lifelong administration</a:t>
            </a:r>
            <a:r>
              <a:rPr lang="en-MT" sz="1900" dirty="0">
                <a:solidFill>
                  <a:srgbClr val="FF0000"/>
                </a:solidFill>
              </a:rPr>
              <a:t> </a:t>
            </a:r>
            <a:r>
              <a:rPr lang="en-MT" sz="1900" dirty="0"/>
              <a:t>and are much less cost‑effective at current prices. </a:t>
            </a:r>
            <a:endParaRPr lang="en-GB" sz="1900" dirty="0"/>
          </a:p>
        </p:txBody>
      </p:sp>
      <p:pic>
        <p:nvPicPr>
          <p:cNvPr id="8" name="Picture 7" descr="A logo with a red star and blue text&#10;&#10;AI-generated content may be incorrect.">
            <a:extLst>
              <a:ext uri="{FF2B5EF4-FFF2-40B4-BE49-F238E27FC236}">
                <a16:creationId xmlns:a16="http://schemas.microsoft.com/office/drawing/2014/main" id="{88693684-0254-4DAF-8C2F-A8126359D1B6}"/>
              </a:ext>
            </a:extLst>
          </p:cNvPr>
          <p:cNvPicPr>
            <a:picLocks noChangeAspect="1"/>
          </p:cNvPicPr>
          <p:nvPr/>
        </p:nvPicPr>
        <p:blipFill>
          <a:blip r:embed="rId2"/>
          <a:stretch>
            <a:fillRect/>
          </a:stretch>
        </p:blipFill>
        <p:spPr>
          <a:xfrm>
            <a:off x="8321040" y="4683847"/>
            <a:ext cx="2491554" cy="953019"/>
          </a:xfrm>
          <a:prstGeom prst="rect">
            <a:avLst/>
          </a:prstGeom>
        </p:spPr>
      </p:pic>
      <p:sp>
        <p:nvSpPr>
          <p:cNvPr id="4" name="Date Placeholder 3">
            <a:extLst>
              <a:ext uri="{FF2B5EF4-FFF2-40B4-BE49-F238E27FC236}">
                <a16:creationId xmlns:a16="http://schemas.microsoft.com/office/drawing/2014/main" id="{59CB2B8E-F1E9-F2B4-604A-239B612560F4}"/>
              </a:ext>
            </a:extLst>
          </p:cNvPr>
          <p:cNvSpPr>
            <a:spLocks noGrp="1"/>
          </p:cNvSpPr>
          <p:nvPr>
            <p:ph type="dt" sz="half" idx="10"/>
          </p:nvPr>
        </p:nvSpPr>
        <p:spPr>
          <a:xfrm>
            <a:off x="841248" y="6492240"/>
            <a:ext cx="2743200" cy="365125"/>
          </a:xfrm>
        </p:spPr>
        <p:txBody>
          <a:bodyPr>
            <a:normAutofit/>
          </a:bodyPr>
          <a:lstStyle/>
          <a:p>
            <a:pPr>
              <a:spcAft>
                <a:spcPts val="600"/>
              </a:spcAft>
            </a:pPr>
            <a:fld id="{0F996519-E62D-4F8C-AE1E-36928EC7D15C}" type="datetime1">
              <a:rPr lang="en-US"/>
              <a:pPr>
                <a:spcAft>
                  <a:spcPts val="600"/>
                </a:spcAft>
              </a:pPr>
              <a:t>2/12/26</a:t>
            </a:fld>
            <a:endParaRPr lang="en-US"/>
          </a:p>
        </p:txBody>
      </p:sp>
      <p:sp>
        <p:nvSpPr>
          <p:cNvPr id="5" name="Footer Placeholder 4">
            <a:extLst>
              <a:ext uri="{FF2B5EF4-FFF2-40B4-BE49-F238E27FC236}">
                <a16:creationId xmlns:a16="http://schemas.microsoft.com/office/drawing/2014/main" id="{29867419-128D-1134-863B-68D621E7BDEA}"/>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AE3DF1D4-414E-4704-20A9-CC979118186E}"/>
              </a:ext>
            </a:extLst>
          </p:cNvPr>
          <p:cNvSpPr>
            <a:spLocks noGrp="1"/>
          </p:cNvSpPr>
          <p:nvPr>
            <p:ph type="sldNum" sz="quarter" idx="12"/>
          </p:nvPr>
        </p:nvSpPr>
        <p:spPr>
          <a:xfrm>
            <a:off x="8610600" y="6492240"/>
            <a:ext cx="2743200" cy="365125"/>
          </a:xfrm>
        </p:spPr>
        <p:txBody>
          <a:bodyPr>
            <a:normAutofit/>
          </a:bodyPr>
          <a:lstStyle/>
          <a:p>
            <a:pPr>
              <a:spcAft>
                <a:spcPts val="600"/>
              </a:spcAft>
            </a:pPr>
            <a:fld id="{6E91CC32-6A6B-4E2E-BBA1-6864F305DA26}" type="slidenum">
              <a:rPr lang="en-US" smtClean="0"/>
              <a:pPr>
                <a:spcAft>
                  <a:spcPts val="600"/>
                </a:spcAft>
              </a:pPr>
              <a:t>21</a:t>
            </a:fld>
            <a:endParaRPr lang="en-US"/>
          </a:p>
        </p:txBody>
      </p:sp>
      <p:pic>
        <p:nvPicPr>
          <p:cNvPr id="9" name="Picture 8" descr="A group of people sitting on a bench&#10;&#10;Description automatically generated">
            <a:extLst>
              <a:ext uri="{FF2B5EF4-FFF2-40B4-BE49-F238E27FC236}">
                <a16:creationId xmlns:a16="http://schemas.microsoft.com/office/drawing/2014/main" id="{CA215E68-A80B-9909-16AE-7B4F08909AC6}"/>
              </a:ext>
            </a:extLst>
          </p:cNvPr>
          <p:cNvPicPr>
            <a:picLocks noChangeAspect="1"/>
          </p:cNvPicPr>
          <p:nvPr/>
        </p:nvPicPr>
        <p:blipFill rotWithShape="1">
          <a:blip r:embed="rId3"/>
          <a:srcRect l="10908" r="2646" b="-2"/>
          <a:stretch/>
        </p:blipFill>
        <p:spPr>
          <a:xfrm>
            <a:off x="6773924" y="387984"/>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4150827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7F4B-3C90-0118-59DD-3061CA6C7FD8}"/>
              </a:ext>
            </a:extLst>
          </p:cNvPr>
          <p:cNvSpPr>
            <a:spLocks noGrp="1"/>
          </p:cNvSpPr>
          <p:nvPr>
            <p:ph type="title"/>
          </p:nvPr>
        </p:nvSpPr>
        <p:spPr>
          <a:xfrm>
            <a:off x="838200" y="365125"/>
            <a:ext cx="9585960" cy="777875"/>
          </a:xfrm>
        </p:spPr>
        <p:txBody>
          <a:bodyPr>
            <a:normAutofit/>
          </a:bodyPr>
          <a:lstStyle/>
          <a:p>
            <a:r>
              <a:rPr lang="en-MT" sz="2000" b="1" dirty="0"/>
              <a:t>Practical escalation “triggers” for primary care → surgical referral</a:t>
            </a:r>
            <a:endParaRPr lang="en-GB" sz="2000" b="1" dirty="0"/>
          </a:p>
        </p:txBody>
      </p:sp>
      <p:sp>
        <p:nvSpPr>
          <p:cNvPr id="3" name="Content Placeholder 2">
            <a:extLst>
              <a:ext uri="{FF2B5EF4-FFF2-40B4-BE49-F238E27FC236}">
                <a16:creationId xmlns:a16="http://schemas.microsoft.com/office/drawing/2014/main" id="{60ABB09F-268D-5DD2-CB09-81547710472E}"/>
              </a:ext>
            </a:extLst>
          </p:cNvPr>
          <p:cNvSpPr>
            <a:spLocks noGrp="1"/>
          </p:cNvSpPr>
          <p:nvPr>
            <p:ph idx="1"/>
          </p:nvPr>
        </p:nvSpPr>
        <p:spPr>
          <a:xfrm>
            <a:off x="627529" y="1301750"/>
            <a:ext cx="5468471" cy="4895850"/>
          </a:xfrm>
        </p:spPr>
        <p:txBody>
          <a:bodyPr>
            <a:normAutofit fontScale="85000" lnSpcReduction="20000"/>
          </a:bodyPr>
          <a:lstStyle/>
          <a:p>
            <a:r>
              <a:rPr lang="en-MT" dirty="0"/>
              <a:t>- </a:t>
            </a:r>
            <a:r>
              <a:rPr lang="en-MT" sz="2100" b="1" dirty="0">
                <a:solidFill>
                  <a:srgbClr val="FF0000"/>
                </a:solidFill>
              </a:rPr>
              <a:t>Weight plateau:</a:t>
            </a:r>
            <a:r>
              <a:rPr lang="en-MT" sz="2100" dirty="0">
                <a:solidFill>
                  <a:srgbClr val="FF0000"/>
                </a:solidFill>
              </a:rPr>
              <a:t> stable weight (</a:t>
            </a:r>
            <a:r>
              <a:rPr lang="en-MT" sz="2100" b="1" dirty="0">
                <a:solidFill>
                  <a:srgbClr val="FF0000"/>
                </a:solidFill>
              </a:rPr>
              <a:t>±2 kg</a:t>
            </a:r>
            <a:r>
              <a:rPr lang="en-MT" sz="2100" dirty="0">
                <a:solidFill>
                  <a:srgbClr val="FF0000"/>
                </a:solidFill>
              </a:rPr>
              <a:t>) for </a:t>
            </a:r>
            <a:r>
              <a:rPr lang="en-MT" sz="2100" b="1" dirty="0">
                <a:solidFill>
                  <a:srgbClr val="FF0000"/>
                </a:solidFill>
              </a:rPr>
              <a:t>≥8 consecutive weeks</a:t>
            </a:r>
            <a:r>
              <a:rPr lang="en-MT" sz="2100" dirty="0">
                <a:solidFill>
                  <a:srgbClr val="FF0000"/>
                </a:solidFill>
              </a:rPr>
              <a:t> </a:t>
            </a:r>
            <a:r>
              <a:rPr lang="en-MT" sz="2100" dirty="0"/>
              <a:t>despite adherence to pharmacotherapy and lifestyle interventions.</a:t>
            </a:r>
          </a:p>
          <a:p>
            <a:r>
              <a:rPr lang="en-MT" sz="2100" dirty="0"/>
              <a:t>- </a:t>
            </a:r>
            <a:r>
              <a:rPr lang="en-MT" sz="2100" b="1" dirty="0">
                <a:solidFill>
                  <a:srgbClr val="FF0000"/>
                </a:solidFill>
              </a:rPr>
              <a:t>Suboptimal response to pharmacotherapy</a:t>
            </a:r>
            <a:r>
              <a:rPr lang="en-MT" sz="2100" b="1" dirty="0"/>
              <a:t>:</a:t>
            </a:r>
            <a:endParaRPr lang="en-MT" sz="2100" dirty="0"/>
          </a:p>
          <a:p>
            <a:r>
              <a:rPr lang="en-MT" sz="2100" dirty="0"/>
              <a:t>  - </a:t>
            </a:r>
            <a:r>
              <a:rPr lang="en-MT" sz="2100" b="1" dirty="0">
                <a:solidFill>
                  <a:srgbClr val="FF0000"/>
                </a:solidFill>
              </a:rPr>
              <a:t>&lt;10%</a:t>
            </a:r>
            <a:r>
              <a:rPr lang="en-MT" sz="2100" dirty="0">
                <a:solidFill>
                  <a:srgbClr val="FF0000"/>
                </a:solidFill>
              </a:rPr>
              <a:t> </a:t>
            </a:r>
            <a:r>
              <a:rPr lang="en-MT" sz="2100" dirty="0"/>
              <a:t>total body weight loss after </a:t>
            </a:r>
            <a:r>
              <a:rPr lang="en-MT" sz="2100" b="1" dirty="0">
                <a:solidFill>
                  <a:srgbClr val="FF0000"/>
                </a:solidFill>
              </a:rPr>
              <a:t>6 months</a:t>
            </a:r>
            <a:r>
              <a:rPr lang="en-MT" sz="2100" dirty="0">
                <a:solidFill>
                  <a:srgbClr val="FF0000"/>
                </a:solidFill>
              </a:rPr>
              <a:t> on maximum tolerated dose,</a:t>
            </a:r>
          </a:p>
          <a:p>
            <a:r>
              <a:rPr lang="en-MT" sz="2100" dirty="0"/>
              <a:t>  </a:t>
            </a:r>
            <a:r>
              <a:rPr lang="en-MT" sz="2100" dirty="0">
                <a:solidFill>
                  <a:srgbClr val="FF0000"/>
                </a:solidFill>
              </a:rPr>
              <a:t>- </a:t>
            </a:r>
            <a:r>
              <a:rPr lang="en-MT" sz="2100" b="1" dirty="0">
                <a:solidFill>
                  <a:srgbClr val="FF0000"/>
                </a:solidFill>
              </a:rPr>
              <a:t>&lt;15%</a:t>
            </a:r>
            <a:r>
              <a:rPr lang="en-MT" sz="2100" dirty="0">
                <a:solidFill>
                  <a:srgbClr val="FF0000"/>
                </a:solidFill>
              </a:rPr>
              <a:t> after </a:t>
            </a:r>
            <a:r>
              <a:rPr lang="en-MT" sz="2100" b="1" dirty="0">
                <a:solidFill>
                  <a:srgbClr val="FF0000"/>
                </a:solidFill>
              </a:rPr>
              <a:t>12 months</a:t>
            </a:r>
            <a:r>
              <a:rPr lang="en-MT" sz="2100" dirty="0"/>
              <a:t>.</a:t>
            </a:r>
          </a:p>
          <a:p>
            <a:r>
              <a:rPr lang="en-MT" sz="2100" dirty="0"/>
              <a:t>- </a:t>
            </a:r>
            <a:r>
              <a:rPr lang="en-MT" sz="2100" b="1" dirty="0">
                <a:solidFill>
                  <a:schemeClr val="accent1"/>
                </a:solidFill>
              </a:rPr>
              <a:t>Advanced obesity‑related complications</a:t>
            </a:r>
            <a:r>
              <a:rPr lang="en-MT" sz="2100" dirty="0">
                <a:solidFill>
                  <a:schemeClr val="accent1"/>
                </a:solidFill>
              </a:rPr>
              <a:t> </a:t>
            </a:r>
            <a:r>
              <a:rPr lang="en-MT" sz="2100" dirty="0"/>
              <a:t>(may warrant earlier surgical referral regardless of BMI):</a:t>
            </a:r>
          </a:p>
          <a:p>
            <a:r>
              <a:rPr lang="en-MT" sz="2100" dirty="0"/>
              <a:t>  - HbA1c </a:t>
            </a:r>
            <a:r>
              <a:rPr lang="en-MT" sz="2100" b="1" dirty="0"/>
              <a:t>&gt;9%</a:t>
            </a:r>
            <a:r>
              <a:rPr lang="en-MT" sz="2100" dirty="0"/>
              <a:t> despite medical therapy</a:t>
            </a:r>
          </a:p>
          <a:p>
            <a:r>
              <a:rPr lang="en-MT" sz="2100" dirty="0"/>
              <a:t>  - Uncontrolled hypertension </a:t>
            </a:r>
            <a:r>
              <a:rPr lang="en-MT" sz="2100" b="1" dirty="0">
                <a:solidFill>
                  <a:schemeClr val="accent1"/>
                </a:solidFill>
              </a:rPr>
              <a:t>&gt;160/100 mmHg</a:t>
            </a:r>
            <a:r>
              <a:rPr lang="en-MT" sz="2100" dirty="0">
                <a:solidFill>
                  <a:schemeClr val="accent1"/>
                </a:solidFill>
              </a:rPr>
              <a:t> on </a:t>
            </a:r>
            <a:r>
              <a:rPr lang="en-MT" sz="2100" b="1" dirty="0">
                <a:solidFill>
                  <a:schemeClr val="accent1"/>
                </a:solidFill>
              </a:rPr>
              <a:t>≥3 medications</a:t>
            </a:r>
            <a:endParaRPr lang="en-MT" sz="2100" dirty="0">
              <a:solidFill>
                <a:schemeClr val="accent1"/>
              </a:solidFill>
            </a:endParaRPr>
          </a:p>
          <a:p>
            <a:r>
              <a:rPr lang="en-MT" sz="2100" dirty="0"/>
              <a:t>  - Severe obstructive sleep apnea: AHI </a:t>
            </a:r>
            <a:r>
              <a:rPr lang="en-MT" sz="2100" b="1" dirty="0"/>
              <a:t>&gt;30</a:t>
            </a:r>
            <a:endParaRPr lang="en-MT" sz="2100" dirty="0"/>
          </a:p>
          <a:p>
            <a:r>
              <a:rPr lang="en-MT" sz="2100" dirty="0"/>
              <a:t>  - Established cardiovascular disease</a:t>
            </a:r>
          </a:p>
          <a:p>
            <a:r>
              <a:rPr lang="en-MT" sz="2100" dirty="0"/>
              <a:t>- </a:t>
            </a:r>
            <a:r>
              <a:rPr lang="en-MT" sz="2100" b="1" dirty="0">
                <a:solidFill>
                  <a:srgbClr val="FF0000"/>
                </a:solidFill>
              </a:rPr>
              <a:t>High‑risk individuals</a:t>
            </a:r>
            <a:r>
              <a:rPr lang="en-MT" sz="2100" b="1" dirty="0"/>
              <a:t>:</a:t>
            </a:r>
            <a:r>
              <a:rPr lang="en-MT" sz="2100" dirty="0"/>
              <a:t> ASA class </a:t>
            </a:r>
            <a:r>
              <a:rPr lang="en-MT" sz="2100" b="1" dirty="0"/>
              <a:t>≥IV</a:t>
            </a:r>
            <a:r>
              <a:rPr lang="en-MT" sz="2100" dirty="0"/>
              <a:t>, severe cardiopulmonary disease compromising anesthetic safety, or other multidisciplinary contraindications</a:t>
            </a:r>
            <a:r>
              <a:rPr lang="en-MT" dirty="0"/>
              <a:t>.</a:t>
            </a:r>
          </a:p>
          <a:p>
            <a:endParaRPr lang="en-GB" dirty="0"/>
          </a:p>
        </p:txBody>
      </p:sp>
      <p:sp>
        <p:nvSpPr>
          <p:cNvPr id="4" name="Date Placeholder 3">
            <a:extLst>
              <a:ext uri="{FF2B5EF4-FFF2-40B4-BE49-F238E27FC236}">
                <a16:creationId xmlns:a16="http://schemas.microsoft.com/office/drawing/2014/main" id="{3C489038-DD11-1B97-FFAD-7044E002E864}"/>
              </a:ext>
            </a:extLst>
          </p:cNvPr>
          <p:cNvSpPr>
            <a:spLocks noGrp="1"/>
          </p:cNvSpPr>
          <p:nvPr>
            <p:ph type="dt" sz="half" idx="10"/>
          </p:nvPr>
        </p:nvSpPr>
        <p:spPr/>
        <p:txBody>
          <a:bodyPr/>
          <a:lstStyle/>
          <a:p>
            <a:fld id="{0F996519-E62D-4F8C-AE1E-36928EC7D15C}" type="datetime1">
              <a:rPr lang="en-US" smtClean="0"/>
              <a:t>2/12/26</a:t>
            </a:fld>
            <a:endParaRPr lang="en-US"/>
          </a:p>
        </p:txBody>
      </p:sp>
      <p:sp>
        <p:nvSpPr>
          <p:cNvPr id="5" name="Footer Placeholder 4">
            <a:extLst>
              <a:ext uri="{FF2B5EF4-FFF2-40B4-BE49-F238E27FC236}">
                <a16:creationId xmlns:a16="http://schemas.microsoft.com/office/drawing/2014/main" id="{B2FB4983-EF0E-A68C-6A75-A9EE4C6DC328}"/>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334F30F-C7C5-AC28-37C5-8B8BEAC8AB5E}"/>
              </a:ext>
            </a:extLst>
          </p:cNvPr>
          <p:cNvSpPr>
            <a:spLocks noGrp="1"/>
          </p:cNvSpPr>
          <p:nvPr>
            <p:ph type="sldNum" sz="quarter" idx="12"/>
          </p:nvPr>
        </p:nvSpPr>
        <p:spPr/>
        <p:txBody>
          <a:bodyPr/>
          <a:lstStyle/>
          <a:p>
            <a:fld id="{6E91CC32-6A6B-4E2E-BBA1-6864F305DA26}" type="slidenum">
              <a:rPr lang="en-US" smtClean="0"/>
              <a:t>22</a:t>
            </a:fld>
            <a:endParaRPr lang="en-US"/>
          </a:p>
        </p:txBody>
      </p:sp>
      <p:pic>
        <p:nvPicPr>
          <p:cNvPr id="7" name="Picture 6" descr="A group of people sitting on a bench&#10;&#10;Description automatically generated">
            <a:extLst>
              <a:ext uri="{FF2B5EF4-FFF2-40B4-BE49-F238E27FC236}">
                <a16:creationId xmlns:a16="http://schemas.microsoft.com/office/drawing/2014/main" id="{DB7CC137-309B-99CE-BA18-2310CD5519F2}"/>
              </a:ext>
            </a:extLst>
          </p:cNvPr>
          <p:cNvPicPr>
            <a:picLocks noChangeAspect="1"/>
          </p:cNvPicPr>
          <p:nvPr/>
        </p:nvPicPr>
        <p:blipFill rotWithShape="1">
          <a:blip r:embed="rId3"/>
          <a:srcRect l="10908" r="2646" b="-2"/>
          <a:stretch/>
        </p:blipFill>
        <p:spPr>
          <a:xfrm>
            <a:off x="7396440" y="868680"/>
            <a:ext cx="3957360" cy="3055806"/>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8" name="Picture 7" descr="A logo with a red star and blue text&#10;&#10;AI-generated content may be incorrect.">
            <a:extLst>
              <a:ext uri="{FF2B5EF4-FFF2-40B4-BE49-F238E27FC236}">
                <a16:creationId xmlns:a16="http://schemas.microsoft.com/office/drawing/2014/main" id="{D5625239-0AB2-B173-43B7-44D24F67A76D}"/>
              </a:ext>
            </a:extLst>
          </p:cNvPr>
          <p:cNvPicPr>
            <a:picLocks noChangeAspect="1"/>
          </p:cNvPicPr>
          <p:nvPr/>
        </p:nvPicPr>
        <p:blipFill>
          <a:blip r:embed="rId4"/>
          <a:stretch>
            <a:fillRect/>
          </a:stretch>
        </p:blipFill>
        <p:spPr>
          <a:xfrm>
            <a:off x="8321040" y="4683847"/>
            <a:ext cx="2491554" cy="953019"/>
          </a:xfrm>
          <a:prstGeom prst="rect">
            <a:avLst/>
          </a:prstGeom>
        </p:spPr>
      </p:pic>
    </p:spTree>
    <p:extLst>
      <p:ext uri="{BB962C8B-B14F-4D97-AF65-F5344CB8AC3E}">
        <p14:creationId xmlns:p14="http://schemas.microsoft.com/office/powerpoint/2010/main" val="653829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0" name="Rectangle 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17B6F4-1401-800F-147C-61A0F50685B1}"/>
              </a:ext>
            </a:extLst>
          </p:cNvPr>
          <p:cNvSpPr>
            <a:spLocks noGrp="1"/>
          </p:cNvSpPr>
          <p:nvPr>
            <p:ph type="title"/>
          </p:nvPr>
        </p:nvSpPr>
        <p:spPr>
          <a:xfrm>
            <a:off x="1061451" y="718370"/>
            <a:ext cx="4928291" cy="1035781"/>
          </a:xfrm>
        </p:spPr>
        <p:txBody>
          <a:bodyPr anchor="ctr">
            <a:normAutofit/>
          </a:bodyPr>
          <a:lstStyle/>
          <a:p>
            <a:r>
              <a:rPr lang="en-MT" sz="2000" b="1" dirty="0"/>
              <a:t>How to choose among procedures</a:t>
            </a:r>
            <a:endParaRPr lang="en-GB" sz="2000" b="1" dirty="0"/>
          </a:p>
        </p:txBody>
      </p:sp>
      <p:sp>
        <p:nvSpPr>
          <p:cNvPr id="3" name="Content Placeholder 2">
            <a:extLst>
              <a:ext uri="{FF2B5EF4-FFF2-40B4-BE49-F238E27FC236}">
                <a16:creationId xmlns:a16="http://schemas.microsoft.com/office/drawing/2014/main" id="{D3C01E8D-7DB6-7354-DFFE-E9A5DA58631B}"/>
              </a:ext>
            </a:extLst>
          </p:cNvPr>
          <p:cNvSpPr>
            <a:spLocks noGrp="1"/>
          </p:cNvSpPr>
          <p:nvPr>
            <p:ph idx="1"/>
          </p:nvPr>
        </p:nvSpPr>
        <p:spPr>
          <a:xfrm>
            <a:off x="838201" y="2087741"/>
            <a:ext cx="5198458" cy="4114103"/>
          </a:xfrm>
        </p:spPr>
        <p:txBody>
          <a:bodyPr anchor="ctr">
            <a:normAutofit/>
          </a:bodyPr>
          <a:lstStyle/>
          <a:p>
            <a:r>
              <a:rPr lang="en-MT" sz="1800" dirty="0"/>
              <a:t>Willingness/ability to adhere to </a:t>
            </a:r>
            <a:r>
              <a:rPr lang="en-MT" sz="1800" b="1" dirty="0"/>
              <a:t>lifelong supplementation and monitoring</a:t>
            </a:r>
            <a:r>
              <a:rPr lang="en-MT" sz="1800" dirty="0"/>
              <a:t> is pivotal, especially for malabsorptive procedures.</a:t>
            </a:r>
          </a:p>
          <a:p>
            <a:pPr marL="0" indent="0">
              <a:buNone/>
            </a:pPr>
            <a:endParaRPr lang="en-MT" sz="1800" dirty="0"/>
          </a:p>
          <a:p>
            <a:r>
              <a:rPr lang="en-MT" sz="1800" dirty="0"/>
              <a:t>via restriction, malabsorption, or both</a:t>
            </a:r>
          </a:p>
          <a:p>
            <a:r>
              <a:rPr lang="en-MT" sz="1800" dirty="0"/>
              <a:t>Reversibility</a:t>
            </a:r>
          </a:p>
          <a:p>
            <a:endParaRPr lang="en-MT" sz="1800" dirty="0"/>
          </a:p>
          <a:p>
            <a:r>
              <a:rPr lang="en-MT" sz="1800" dirty="0"/>
              <a:t>Sleeve gastrectomy (SG) </a:t>
            </a:r>
          </a:p>
          <a:p>
            <a:endParaRPr lang="en-GB" sz="1800" dirty="0"/>
          </a:p>
          <a:p>
            <a:r>
              <a:rPr lang="en-MT" sz="1800" dirty="0"/>
              <a:t>RYGB, BPD‑DS, SADI‑S</a:t>
            </a:r>
          </a:p>
          <a:p>
            <a:endParaRPr lang="en-MT" sz="1800" b="1" dirty="0"/>
          </a:p>
        </p:txBody>
      </p:sp>
      <p:sp>
        <p:nvSpPr>
          <p:cNvPr id="22" name="Rectangle 21">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red star and blue text&#10;&#10;AI-generated content may be incorrect.">
            <a:extLst>
              <a:ext uri="{FF2B5EF4-FFF2-40B4-BE49-F238E27FC236}">
                <a16:creationId xmlns:a16="http://schemas.microsoft.com/office/drawing/2014/main" id="{3E5E3F2E-90AD-F57D-9FFF-7ACF31D6E7A4}"/>
              </a:ext>
            </a:extLst>
          </p:cNvPr>
          <p:cNvPicPr>
            <a:picLocks noChangeAspect="1"/>
          </p:cNvPicPr>
          <p:nvPr/>
        </p:nvPicPr>
        <p:blipFill>
          <a:blip r:embed="rId2"/>
          <a:stretch>
            <a:fillRect/>
          </a:stretch>
        </p:blipFill>
        <p:spPr>
          <a:xfrm>
            <a:off x="7855372" y="4435029"/>
            <a:ext cx="2330332" cy="891351"/>
          </a:xfrm>
          <a:prstGeom prst="rect">
            <a:avLst/>
          </a:prstGeom>
        </p:spPr>
      </p:pic>
      <p:cxnSp>
        <p:nvCxnSpPr>
          <p:cNvPr id="26" name="Straight Connector 2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F162334-744E-24EA-0C99-7594809B0CF4}"/>
              </a:ext>
            </a:extLst>
          </p:cNvPr>
          <p:cNvSpPr>
            <a:spLocks noGrp="1"/>
          </p:cNvSpPr>
          <p:nvPr>
            <p:ph type="dt" sz="half" idx="10"/>
          </p:nvPr>
        </p:nvSpPr>
        <p:spPr>
          <a:xfrm>
            <a:off x="838200" y="6492240"/>
            <a:ext cx="2743200" cy="365125"/>
          </a:xfrm>
        </p:spPr>
        <p:txBody>
          <a:bodyPr>
            <a:normAutofit/>
          </a:bodyPr>
          <a:lstStyle/>
          <a:p>
            <a:pPr>
              <a:spcAft>
                <a:spcPts val="600"/>
              </a:spcAft>
            </a:pPr>
            <a:fld id="{0F996519-E62D-4F8C-AE1E-36928EC7D15C}" type="datetime1">
              <a:rPr lang="en-US" smtClean="0"/>
              <a:pPr>
                <a:spcAft>
                  <a:spcPts val="600"/>
                </a:spcAft>
              </a:pPr>
              <a:t>2/12/26</a:t>
            </a:fld>
            <a:endParaRPr lang="en-US"/>
          </a:p>
        </p:txBody>
      </p:sp>
      <p:sp>
        <p:nvSpPr>
          <p:cNvPr id="5" name="Footer Placeholder 4">
            <a:extLst>
              <a:ext uri="{FF2B5EF4-FFF2-40B4-BE49-F238E27FC236}">
                <a16:creationId xmlns:a16="http://schemas.microsoft.com/office/drawing/2014/main" id="{BBA74FE4-729A-FD7E-6A1A-91BBB359CA5A}"/>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91180641-D396-001D-3D36-AAFF5B21BFE6}"/>
              </a:ext>
            </a:extLst>
          </p:cNvPr>
          <p:cNvSpPr>
            <a:spLocks noGrp="1"/>
          </p:cNvSpPr>
          <p:nvPr>
            <p:ph type="sldNum" sz="quarter" idx="12"/>
          </p:nvPr>
        </p:nvSpPr>
        <p:spPr>
          <a:xfrm>
            <a:off x="8610600" y="6492240"/>
            <a:ext cx="2743200" cy="365125"/>
          </a:xfrm>
        </p:spPr>
        <p:txBody>
          <a:bodyPr>
            <a:normAutofit/>
          </a:bodyPr>
          <a:lstStyle/>
          <a:p>
            <a:pPr>
              <a:spcAft>
                <a:spcPts val="600"/>
              </a:spcAft>
            </a:pPr>
            <a:fld id="{6E91CC32-6A6B-4E2E-BBA1-6864F305DA26}" type="slidenum">
              <a:rPr lang="en-US" smtClean="0"/>
              <a:pPr>
                <a:spcAft>
                  <a:spcPts val="600"/>
                </a:spcAft>
              </a:pPr>
              <a:t>23</a:t>
            </a:fld>
            <a:endParaRPr lang="en-US"/>
          </a:p>
        </p:txBody>
      </p:sp>
      <p:pic>
        <p:nvPicPr>
          <p:cNvPr id="9" name="Picture 8" descr="A group of people sitting on a bench&#10;&#10;Description automatically generated">
            <a:extLst>
              <a:ext uri="{FF2B5EF4-FFF2-40B4-BE49-F238E27FC236}">
                <a16:creationId xmlns:a16="http://schemas.microsoft.com/office/drawing/2014/main" id="{77BD9BF3-4CA8-E35C-D326-CF998FE9A943}"/>
              </a:ext>
            </a:extLst>
          </p:cNvPr>
          <p:cNvPicPr>
            <a:picLocks noChangeAspect="1"/>
          </p:cNvPicPr>
          <p:nvPr/>
        </p:nvPicPr>
        <p:blipFill rotWithShape="1">
          <a:blip r:embed="rId3"/>
          <a:srcRect l="10908" r="2646" b="-2"/>
          <a:stretch/>
        </p:blipFill>
        <p:spPr>
          <a:xfrm>
            <a:off x="7396440" y="868680"/>
            <a:ext cx="3957360" cy="3055806"/>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568649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6" name="Rectangle 15">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A64903-D4A1-4E5C-AF41-FD799554519F}"/>
              </a:ext>
            </a:extLst>
          </p:cNvPr>
          <p:cNvSpPr>
            <a:spLocks noGrp="1"/>
          </p:cNvSpPr>
          <p:nvPr>
            <p:ph type="title"/>
          </p:nvPr>
        </p:nvSpPr>
        <p:spPr>
          <a:xfrm>
            <a:off x="953189" y="155464"/>
            <a:ext cx="5040285" cy="1169585"/>
          </a:xfrm>
        </p:spPr>
        <p:txBody>
          <a:bodyPr anchor="b">
            <a:normAutofit/>
          </a:bodyPr>
          <a:lstStyle/>
          <a:p>
            <a:r>
              <a:rPr lang="en-MT" sz="2400" b="1" dirty="0"/>
              <a:t>What tends to make one option “best” for a given patient – BMI 30-34.9</a:t>
            </a:r>
            <a:endParaRPr lang="en-GB" sz="2400" b="1" dirty="0"/>
          </a:p>
        </p:txBody>
      </p:sp>
      <p:sp>
        <p:nvSpPr>
          <p:cNvPr id="21" name="Rectangle 20">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C38B06-489C-97A7-FC38-9BCC3893F2FF}"/>
              </a:ext>
            </a:extLst>
          </p:cNvPr>
          <p:cNvSpPr>
            <a:spLocks noGrp="1"/>
          </p:cNvSpPr>
          <p:nvPr>
            <p:ph idx="1"/>
          </p:nvPr>
        </p:nvSpPr>
        <p:spPr>
          <a:xfrm>
            <a:off x="1055715" y="1522477"/>
            <a:ext cx="5242500" cy="4618121"/>
          </a:xfrm>
        </p:spPr>
        <p:txBody>
          <a:bodyPr anchor="ctr">
            <a:normAutofit fontScale="92500" lnSpcReduction="20000"/>
          </a:bodyPr>
          <a:lstStyle/>
          <a:p>
            <a:endParaRPr lang="en-MT" sz="1600" dirty="0"/>
          </a:p>
          <a:p>
            <a:r>
              <a:rPr lang="en-MT" sz="1900" dirty="0"/>
              <a:t>ESG – ETWL – 20 %</a:t>
            </a:r>
          </a:p>
          <a:p>
            <a:endParaRPr lang="en-MT" sz="1900" dirty="0"/>
          </a:p>
          <a:p>
            <a:r>
              <a:rPr lang="en-MT" sz="1900" dirty="0"/>
              <a:t>Roux‑en‑Y gastric bypass (RYGB) </a:t>
            </a:r>
          </a:p>
          <a:p>
            <a:endParaRPr lang="en-MT" sz="1900" dirty="0"/>
          </a:p>
          <a:p>
            <a:r>
              <a:rPr lang="en-MT" sz="1900" dirty="0"/>
              <a:t>Expected weight loss- 65%–70% excess body weight </a:t>
            </a:r>
          </a:p>
          <a:p>
            <a:endParaRPr lang="en-MT" sz="1900" dirty="0"/>
          </a:p>
          <a:p>
            <a:r>
              <a:rPr lang="en-MT" sz="1900" dirty="0"/>
              <a:t>Weight loss typically levels off at 1–2 years; long‑term regain of up to ~10 kg</a:t>
            </a:r>
          </a:p>
          <a:p>
            <a:endParaRPr lang="en-MT" sz="1900" dirty="0"/>
          </a:p>
          <a:p>
            <a:r>
              <a:rPr lang="en-MT" sz="1900" dirty="0"/>
              <a:t>Sleeve gastrectomy (SG)  -removal of 80% of stomach </a:t>
            </a:r>
          </a:p>
          <a:p>
            <a:endParaRPr lang="en-MT" sz="1900" dirty="0"/>
          </a:p>
          <a:p>
            <a:r>
              <a:rPr lang="en-MT" sz="1900" dirty="0"/>
              <a:t>Expected weight loss: about 60% or more of excess weight at 2 years.</a:t>
            </a:r>
          </a:p>
          <a:p>
            <a:endParaRPr lang="en-GB" sz="1600" dirty="0"/>
          </a:p>
        </p:txBody>
      </p:sp>
      <p:pic>
        <p:nvPicPr>
          <p:cNvPr id="8" name="Picture 7" descr="A logo with a red star and blue text&#10;&#10;AI-generated content may be incorrect.">
            <a:extLst>
              <a:ext uri="{FF2B5EF4-FFF2-40B4-BE49-F238E27FC236}">
                <a16:creationId xmlns:a16="http://schemas.microsoft.com/office/drawing/2014/main" id="{FAAF4D66-4A84-7651-6176-1B8ED048B4D6}"/>
              </a:ext>
            </a:extLst>
          </p:cNvPr>
          <p:cNvPicPr>
            <a:picLocks noChangeAspect="1"/>
          </p:cNvPicPr>
          <p:nvPr/>
        </p:nvPicPr>
        <p:blipFill>
          <a:blip r:embed="rId3"/>
          <a:stretch>
            <a:fillRect/>
          </a:stretch>
        </p:blipFill>
        <p:spPr>
          <a:xfrm>
            <a:off x="8610600" y="4734914"/>
            <a:ext cx="2285225" cy="874098"/>
          </a:xfrm>
          <a:prstGeom prst="rect">
            <a:avLst/>
          </a:prstGeom>
        </p:spPr>
      </p:pic>
      <p:sp>
        <p:nvSpPr>
          <p:cNvPr id="4" name="Date Placeholder 3">
            <a:extLst>
              <a:ext uri="{FF2B5EF4-FFF2-40B4-BE49-F238E27FC236}">
                <a16:creationId xmlns:a16="http://schemas.microsoft.com/office/drawing/2014/main" id="{4322CF40-A36D-3968-143B-DF3CA1074BA9}"/>
              </a:ext>
            </a:extLst>
          </p:cNvPr>
          <p:cNvSpPr>
            <a:spLocks noGrp="1"/>
          </p:cNvSpPr>
          <p:nvPr>
            <p:ph type="dt" sz="half" idx="10"/>
          </p:nvPr>
        </p:nvSpPr>
        <p:spPr>
          <a:xfrm>
            <a:off x="841248" y="6492240"/>
            <a:ext cx="2743200" cy="365125"/>
          </a:xfrm>
        </p:spPr>
        <p:txBody>
          <a:bodyPr>
            <a:normAutofit/>
          </a:bodyPr>
          <a:lstStyle/>
          <a:p>
            <a:pPr>
              <a:spcAft>
                <a:spcPts val="600"/>
              </a:spcAft>
            </a:pPr>
            <a:fld id="{0F996519-E62D-4F8C-AE1E-36928EC7D15C}" type="datetime1">
              <a:rPr lang="en-US" smtClean="0"/>
              <a:pPr>
                <a:spcAft>
                  <a:spcPts val="600"/>
                </a:spcAft>
              </a:pPr>
              <a:t>2/12/26</a:t>
            </a:fld>
            <a:endParaRPr lang="en-US"/>
          </a:p>
        </p:txBody>
      </p:sp>
      <p:sp>
        <p:nvSpPr>
          <p:cNvPr id="5" name="Footer Placeholder 4">
            <a:extLst>
              <a:ext uri="{FF2B5EF4-FFF2-40B4-BE49-F238E27FC236}">
                <a16:creationId xmlns:a16="http://schemas.microsoft.com/office/drawing/2014/main" id="{B227BEB3-6078-3FC8-CCA2-26083781DA17}"/>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FAC25626-5AD8-CEE9-5118-D6BD38140BFD}"/>
              </a:ext>
            </a:extLst>
          </p:cNvPr>
          <p:cNvSpPr>
            <a:spLocks noGrp="1"/>
          </p:cNvSpPr>
          <p:nvPr>
            <p:ph type="sldNum" sz="quarter" idx="12"/>
          </p:nvPr>
        </p:nvSpPr>
        <p:spPr>
          <a:xfrm>
            <a:off x="8610600" y="6492240"/>
            <a:ext cx="2743200" cy="365125"/>
          </a:xfrm>
        </p:spPr>
        <p:txBody>
          <a:bodyPr>
            <a:normAutofit/>
          </a:bodyPr>
          <a:lstStyle/>
          <a:p>
            <a:pPr>
              <a:spcAft>
                <a:spcPts val="600"/>
              </a:spcAft>
            </a:pPr>
            <a:fld id="{6E91CC32-6A6B-4E2E-BBA1-6864F305DA26}" type="slidenum">
              <a:rPr lang="en-US" smtClean="0"/>
              <a:pPr>
                <a:spcAft>
                  <a:spcPts val="600"/>
                </a:spcAft>
              </a:pPr>
              <a:t>24</a:t>
            </a:fld>
            <a:endParaRPr lang="en-US"/>
          </a:p>
        </p:txBody>
      </p:sp>
      <p:pic>
        <p:nvPicPr>
          <p:cNvPr id="9" name="Picture 8" descr="A group of people sitting on a bench&#10;&#10;Description automatically generated">
            <a:extLst>
              <a:ext uri="{FF2B5EF4-FFF2-40B4-BE49-F238E27FC236}">
                <a16:creationId xmlns:a16="http://schemas.microsoft.com/office/drawing/2014/main" id="{69326299-B510-E7A5-EDC5-938E7E4907CF}"/>
              </a:ext>
            </a:extLst>
          </p:cNvPr>
          <p:cNvPicPr>
            <a:picLocks noChangeAspect="1"/>
          </p:cNvPicPr>
          <p:nvPr/>
        </p:nvPicPr>
        <p:blipFill rotWithShape="1">
          <a:blip r:embed="rId4"/>
          <a:srcRect l="10908" r="2646" b="-2"/>
          <a:stretch/>
        </p:blipFill>
        <p:spPr>
          <a:xfrm>
            <a:off x="7396440" y="868680"/>
            <a:ext cx="3957360" cy="3055806"/>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424521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CC28DEF8-32E3-524B-68FC-4DD0B2E805DD}"/>
              </a:ext>
            </a:extLst>
          </p:cNvPr>
          <p:cNvSpPr>
            <a:spLocks noGrp="1"/>
          </p:cNvSpPr>
          <p:nvPr>
            <p:ph type="title"/>
          </p:nvPr>
        </p:nvSpPr>
        <p:spPr>
          <a:xfrm>
            <a:off x="838201" y="365125"/>
            <a:ext cx="5257800" cy="1281113"/>
          </a:xfrm>
        </p:spPr>
        <p:txBody>
          <a:bodyPr>
            <a:normAutofit/>
          </a:bodyPr>
          <a:lstStyle/>
          <a:p>
            <a:r>
              <a:rPr lang="en-MT" sz="2400" b="1" dirty="0"/>
              <a:t>What outcome data exist specifically in BMI 30–34.9 </a:t>
            </a:r>
            <a:endParaRPr lang="en-GB" sz="2400" b="1" dirty="0"/>
          </a:p>
        </p:txBody>
      </p:sp>
      <p:sp>
        <p:nvSpPr>
          <p:cNvPr id="3" name="Content Placeholder 2">
            <a:extLst>
              <a:ext uri="{FF2B5EF4-FFF2-40B4-BE49-F238E27FC236}">
                <a16:creationId xmlns:a16="http://schemas.microsoft.com/office/drawing/2014/main" id="{CE35CF3F-87BE-F176-CEA0-388E73B9FBD5}"/>
              </a:ext>
            </a:extLst>
          </p:cNvPr>
          <p:cNvSpPr>
            <a:spLocks noGrp="1"/>
          </p:cNvSpPr>
          <p:nvPr>
            <p:ph idx="1"/>
          </p:nvPr>
        </p:nvSpPr>
        <p:spPr>
          <a:xfrm>
            <a:off x="838200" y="1825625"/>
            <a:ext cx="5393361" cy="4351338"/>
          </a:xfrm>
        </p:spPr>
        <p:txBody>
          <a:bodyPr>
            <a:normAutofit/>
          </a:bodyPr>
          <a:lstStyle/>
          <a:p>
            <a:endParaRPr lang="en-MT" sz="1500" b="1" dirty="0"/>
          </a:p>
          <a:p>
            <a:r>
              <a:rPr lang="en-MT" sz="1500" b="1" dirty="0"/>
              <a:t>Endoscopic sleeve gastroplasty (ESG)</a:t>
            </a:r>
            <a:r>
              <a:rPr lang="en-MT" sz="1500" dirty="0"/>
              <a:t> is highlighted as :</a:t>
            </a:r>
          </a:p>
          <a:p>
            <a:r>
              <a:rPr lang="en-MT" sz="1500" dirty="0"/>
              <a:t>- less invasive and </a:t>
            </a:r>
            <a:r>
              <a:rPr lang="en-MT" sz="1500" b="1" dirty="0">
                <a:solidFill>
                  <a:srgbClr val="FF0000"/>
                </a:solidFill>
              </a:rPr>
              <a:t>reversible</a:t>
            </a:r>
            <a:r>
              <a:rPr lang="en-MT" sz="1500" dirty="0">
                <a:solidFill>
                  <a:srgbClr val="FF0000"/>
                </a:solidFill>
              </a:rPr>
              <a:t> </a:t>
            </a:r>
          </a:p>
          <a:p>
            <a:r>
              <a:rPr lang="en-MT" sz="1500" dirty="0">
                <a:solidFill>
                  <a:srgbClr val="FF0000"/>
                </a:solidFill>
              </a:rPr>
              <a:t>more durable than short‑term pharmacotherapy </a:t>
            </a:r>
            <a:r>
              <a:rPr lang="en-MT" sz="1500" dirty="0"/>
              <a:t>because its effects persist without ongoing medication,</a:t>
            </a:r>
          </a:p>
          <a:p>
            <a:r>
              <a:rPr lang="en-MT" sz="1500" dirty="0"/>
              <a:t>- associated with benefits in </a:t>
            </a:r>
            <a:r>
              <a:rPr lang="en-MT" sz="1500" b="1" dirty="0"/>
              <a:t>metabolic parameters</a:t>
            </a:r>
            <a:r>
              <a:rPr lang="en-MT" sz="1500" dirty="0"/>
              <a:t>, </a:t>
            </a:r>
            <a:r>
              <a:rPr lang="en-MT" sz="1500" b="1" dirty="0"/>
              <a:t>patient satisfaction</a:t>
            </a:r>
            <a:r>
              <a:rPr lang="en-MT" sz="1500" dirty="0"/>
              <a:t>, and </a:t>
            </a:r>
            <a:r>
              <a:rPr lang="en-MT" sz="1500" b="1" dirty="0"/>
              <a:t>quality of life</a:t>
            </a:r>
            <a:r>
              <a:rPr lang="en-MT" sz="1500" dirty="0"/>
              <a:t>, T2DM remission 50%, DM relatied symtoms -70%</a:t>
            </a:r>
          </a:p>
          <a:p>
            <a:r>
              <a:rPr lang="en-MT" sz="1500" dirty="0"/>
              <a:t>- usable when pharmacotherapy is not sustainable/appropriate, or as a bridge before considering MBS –ETWL-27%</a:t>
            </a:r>
            <a:endParaRPr lang="en-GB" sz="1500" dirty="0"/>
          </a:p>
          <a:p>
            <a:pPr marL="0" indent="0">
              <a:buNone/>
            </a:pPr>
            <a:endParaRPr lang="en-MT" sz="1500" b="1" dirty="0"/>
          </a:p>
          <a:p>
            <a:pPr marL="0" indent="0">
              <a:buNone/>
            </a:pPr>
            <a:r>
              <a:rPr lang="en-MT" sz="1500" b="1" dirty="0"/>
              <a:t>RYGB</a:t>
            </a:r>
            <a:r>
              <a:rPr lang="en-MT" sz="1500" dirty="0"/>
              <a:t>, </a:t>
            </a:r>
            <a:r>
              <a:rPr lang="en-MT" sz="1500" b="1" dirty="0"/>
              <a:t>SG</a:t>
            </a:r>
            <a:r>
              <a:rPr lang="en-MT" sz="1500" dirty="0"/>
              <a:t>, </a:t>
            </a:r>
            <a:r>
              <a:rPr lang="en-MT" sz="1500" b="1" dirty="0"/>
              <a:t>one‑anastomosis gastric bypass </a:t>
            </a:r>
          </a:p>
          <a:p>
            <a:r>
              <a:rPr lang="en-MT" sz="1500" dirty="0"/>
              <a:t>T2DM remission: 33–100%</a:t>
            </a:r>
          </a:p>
          <a:p>
            <a:r>
              <a:rPr lang="en-MT" sz="1500" dirty="0"/>
              <a:t> Hypertension remission: 28–100%</a:t>
            </a: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logo with a red star and blue text&#10;&#10;AI-generated content may be incorrect.">
            <a:extLst>
              <a:ext uri="{FF2B5EF4-FFF2-40B4-BE49-F238E27FC236}">
                <a16:creationId xmlns:a16="http://schemas.microsoft.com/office/drawing/2014/main" id="{F43FE2EC-2788-DC9F-0328-59D803FE6DD7}"/>
              </a:ext>
            </a:extLst>
          </p:cNvPr>
          <p:cNvPicPr>
            <a:picLocks noChangeAspect="1"/>
          </p:cNvPicPr>
          <p:nvPr/>
        </p:nvPicPr>
        <p:blipFill>
          <a:blip r:embed="rId3"/>
          <a:stretch>
            <a:fillRect/>
          </a:stretch>
        </p:blipFill>
        <p:spPr>
          <a:xfrm>
            <a:off x="6146476" y="5044293"/>
            <a:ext cx="2654305" cy="1015271"/>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
        <p:nvSpPr>
          <p:cNvPr id="4" name="Date Placeholder 3">
            <a:extLst>
              <a:ext uri="{FF2B5EF4-FFF2-40B4-BE49-F238E27FC236}">
                <a16:creationId xmlns:a16="http://schemas.microsoft.com/office/drawing/2014/main" id="{ABE3B8CD-ED96-45B1-B13D-5E0B25C5ABFD}"/>
              </a:ext>
            </a:extLst>
          </p:cNvPr>
          <p:cNvSpPr>
            <a:spLocks noGrp="1"/>
          </p:cNvSpPr>
          <p:nvPr>
            <p:ph type="dt" sz="half" idx="10"/>
          </p:nvPr>
        </p:nvSpPr>
        <p:spPr>
          <a:xfrm>
            <a:off x="838200" y="6356350"/>
            <a:ext cx="2743200" cy="365125"/>
          </a:xfrm>
        </p:spPr>
        <p:txBody>
          <a:bodyPr>
            <a:normAutofit/>
          </a:bodyPr>
          <a:lstStyle/>
          <a:p>
            <a:pPr>
              <a:spcAft>
                <a:spcPts val="600"/>
              </a:spcAft>
            </a:pPr>
            <a:fld id="{0F996519-E62D-4F8C-AE1E-36928EC7D15C}" type="datetime1">
              <a:rPr lang="en-US" smtClean="0"/>
              <a:pPr>
                <a:spcAft>
                  <a:spcPts val="600"/>
                </a:spcAft>
              </a:pPr>
              <a:t>2/12/26</a:t>
            </a:fld>
            <a:endParaRPr lang="en-US"/>
          </a:p>
        </p:txBody>
      </p:sp>
      <p:sp>
        <p:nvSpPr>
          <p:cNvPr id="5" name="Footer Placeholder 4">
            <a:extLst>
              <a:ext uri="{FF2B5EF4-FFF2-40B4-BE49-F238E27FC236}">
                <a16:creationId xmlns:a16="http://schemas.microsoft.com/office/drawing/2014/main" id="{9BB1E900-BE05-5451-8199-DC490A3A9CF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541D087B-D05B-0627-D15E-C098C996F522}"/>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smtClean="0"/>
              <a:pPr>
                <a:spcAft>
                  <a:spcPts val="600"/>
                </a:spcAft>
              </a:pPr>
              <a:t>25</a:t>
            </a:fld>
            <a:endParaRPr lang="en-US"/>
          </a:p>
        </p:txBody>
      </p:sp>
      <p:pic>
        <p:nvPicPr>
          <p:cNvPr id="8" name="Picture 7" descr="A group of people sitting on a bench&#10;&#10;Description automatically generated">
            <a:extLst>
              <a:ext uri="{FF2B5EF4-FFF2-40B4-BE49-F238E27FC236}">
                <a16:creationId xmlns:a16="http://schemas.microsoft.com/office/drawing/2014/main" id="{FA019804-75CC-8E7A-18FC-3251FDC826D6}"/>
              </a:ext>
            </a:extLst>
          </p:cNvPr>
          <p:cNvPicPr>
            <a:picLocks noChangeAspect="1"/>
          </p:cNvPicPr>
          <p:nvPr/>
        </p:nvPicPr>
        <p:blipFill rotWithShape="1">
          <a:blip r:embed="rId4"/>
          <a:srcRect l="10908" r="2646" b="-2"/>
          <a:stretch/>
        </p:blipFill>
        <p:spPr>
          <a:xfrm>
            <a:off x="7396440" y="1059156"/>
            <a:ext cx="3710687" cy="286532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505694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7C7D6-0DE7-CECB-834C-D31139F556DD}"/>
              </a:ext>
            </a:extLst>
          </p:cNvPr>
          <p:cNvSpPr>
            <a:spLocks noGrp="1"/>
          </p:cNvSpPr>
          <p:nvPr>
            <p:ph type="title"/>
          </p:nvPr>
        </p:nvSpPr>
        <p:spPr>
          <a:xfrm>
            <a:off x="1055714" y="250040"/>
            <a:ext cx="3666427" cy="524246"/>
          </a:xfrm>
        </p:spPr>
        <p:txBody>
          <a:bodyPr anchor="b">
            <a:normAutofit/>
          </a:bodyPr>
          <a:lstStyle/>
          <a:p>
            <a:r>
              <a:rPr lang="en-MT" sz="2400"/>
              <a:t>BMI 30–35 decision pattern </a:t>
            </a:r>
            <a:endParaRPr lang="en-GB" sz="2400" dirty="0"/>
          </a:p>
        </p:txBody>
      </p:sp>
      <p:sp>
        <p:nvSpPr>
          <p:cNvPr id="23" name="Rectangle 22">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red star and blue text&#10;&#10;AI-generated content may be incorrect.">
            <a:extLst>
              <a:ext uri="{FF2B5EF4-FFF2-40B4-BE49-F238E27FC236}">
                <a16:creationId xmlns:a16="http://schemas.microsoft.com/office/drawing/2014/main" id="{31F0A408-316E-E993-7944-4444FF3B8AA4}"/>
              </a:ext>
            </a:extLst>
          </p:cNvPr>
          <p:cNvPicPr>
            <a:picLocks noChangeAspect="1"/>
          </p:cNvPicPr>
          <p:nvPr/>
        </p:nvPicPr>
        <p:blipFill>
          <a:blip r:embed="rId3"/>
          <a:stretch>
            <a:fillRect/>
          </a:stretch>
        </p:blipFill>
        <p:spPr>
          <a:xfrm>
            <a:off x="8039345" y="4444191"/>
            <a:ext cx="2203763" cy="842939"/>
          </a:xfrm>
          <a:prstGeom prst="rect">
            <a:avLst/>
          </a:prstGeom>
        </p:spPr>
      </p:pic>
      <p:sp>
        <p:nvSpPr>
          <p:cNvPr id="4" name="Date Placeholder 3">
            <a:extLst>
              <a:ext uri="{FF2B5EF4-FFF2-40B4-BE49-F238E27FC236}">
                <a16:creationId xmlns:a16="http://schemas.microsoft.com/office/drawing/2014/main" id="{A1EF85A0-33F1-CA4B-E23E-7F12CDD0B1E7}"/>
              </a:ext>
            </a:extLst>
          </p:cNvPr>
          <p:cNvSpPr>
            <a:spLocks noGrp="1"/>
          </p:cNvSpPr>
          <p:nvPr>
            <p:ph type="dt" sz="half" idx="10"/>
          </p:nvPr>
        </p:nvSpPr>
        <p:spPr>
          <a:xfrm>
            <a:off x="841248" y="6492240"/>
            <a:ext cx="2743200" cy="365125"/>
          </a:xfrm>
        </p:spPr>
        <p:txBody>
          <a:bodyPr>
            <a:normAutofit/>
          </a:bodyPr>
          <a:lstStyle/>
          <a:p>
            <a:pPr>
              <a:spcAft>
                <a:spcPts val="600"/>
              </a:spcAft>
            </a:pPr>
            <a:fld id="{0F996519-E62D-4F8C-AE1E-36928EC7D15C}" type="datetime1">
              <a:rPr lang="en-US" smtClean="0"/>
              <a:pPr>
                <a:spcAft>
                  <a:spcPts val="600"/>
                </a:spcAft>
              </a:pPr>
              <a:t>2/12/26</a:t>
            </a:fld>
            <a:endParaRPr lang="en-US"/>
          </a:p>
        </p:txBody>
      </p:sp>
      <p:sp>
        <p:nvSpPr>
          <p:cNvPr id="5" name="Footer Placeholder 4">
            <a:extLst>
              <a:ext uri="{FF2B5EF4-FFF2-40B4-BE49-F238E27FC236}">
                <a16:creationId xmlns:a16="http://schemas.microsoft.com/office/drawing/2014/main" id="{AFB0489A-7730-0000-9220-B771CA0B66CB}"/>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9AF7291A-93D7-4450-4C67-79F733EB3516}"/>
              </a:ext>
            </a:extLst>
          </p:cNvPr>
          <p:cNvSpPr>
            <a:spLocks noGrp="1"/>
          </p:cNvSpPr>
          <p:nvPr>
            <p:ph type="sldNum" sz="quarter" idx="12"/>
          </p:nvPr>
        </p:nvSpPr>
        <p:spPr>
          <a:xfrm>
            <a:off x="8610600" y="6492240"/>
            <a:ext cx="2743200" cy="365125"/>
          </a:xfrm>
        </p:spPr>
        <p:txBody>
          <a:bodyPr>
            <a:normAutofit/>
          </a:bodyPr>
          <a:lstStyle/>
          <a:p>
            <a:pPr>
              <a:spcAft>
                <a:spcPts val="600"/>
              </a:spcAft>
            </a:pPr>
            <a:fld id="{6E91CC32-6A6B-4E2E-BBA1-6864F305DA26}" type="slidenum">
              <a:rPr lang="en-US" smtClean="0"/>
              <a:pPr>
                <a:spcAft>
                  <a:spcPts val="600"/>
                </a:spcAft>
              </a:pPr>
              <a:t>26</a:t>
            </a:fld>
            <a:endParaRPr lang="en-US"/>
          </a:p>
        </p:txBody>
      </p:sp>
      <p:graphicFrame>
        <p:nvGraphicFramePr>
          <p:cNvPr id="10" name="Content Placeholder 2">
            <a:extLst>
              <a:ext uri="{FF2B5EF4-FFF2-40B4-BE49-F238E27FC236}">
                <a16:creationId xmlns:a16="http://schemas.microsoft.com/office/drawing/2014/main" id="{44701CD8-1778-8B90-629D-8695F67356BD}"/>
              </a:ext>
            </a:extLst>
          </p:cNvPr>
          <p:cNvGraphicFramePr>
            <a:graphicFrameLocks noGrp="1"/>
          </p:cNvGraphicFramePr>
          <p:nvPr>
            <p:ph idx="1"/>
            <p:extLst>
              <p:ext uri="{D42A27DB-BD31-4B8C-83A1-F6EECF244321}">
                <p14:modId xmlns:p14="http://schemas.microsoft.com/office/powerpoint/2010/main" val="1666493036"/>
              </p:ext>
            </p:extLst>
          </p:nvPr>
        </p:nvGraphicFramePr>
        <p:xfrm>
          <a:off x="1055714" y="1292171"/>
          <a:ext cx="5710845" cy="48484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group of people sitting on a bench&#10;&#10;Description automatically generated">
            <a:extLst>
              <a:ext uri="{FF2B5EF4-FFF2-40B4-BE49-F238E27FC236}">
                <a16:creationId xmlns:a16="http://schemas.microsoft.com/office/drawing/2014/main" id="{98FEA025-28EB-E2DE-1FFB-FC3BA65B2136}"/>
              </a:ext>
            </a:extLst>
          </p:cNvPr>
          <p:cNvPicPr>
            <a:picLocks noChangeAspect="1"/>
          </p:cNvPicPr>
          <p:nvPr/>
        </p:nvPicPr>
        <p:blipFill rotWithShape="1">
          <a:blip r:embed="rId9"/>
          <a:srcRect l="10908" r="2646" b="-2"/>
          <a:stretch/>
        </p:blipFill>
        <p:spPr>
          <a:xfrm>
            <a:off x="7020038" y="774286"/>
            <a:ext cx="3710687" cy="286532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456353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0" name="Rectangle 9">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66B7A-DFE9-26BC-553D-83907929A706}"/>
              </a:ext>
            </a:extLst>
          </p:cNvPr>
          <p:cNvSpPr>
            <a:spLocks noGrp="1"/>
          </p:cNvSpPr>
          <p:nvPr>
            <p:ph type="title"/>
          </p:nvPr>
        </p:nvSpPr>
        <p:spPr>
          <a:xfrm>
            <a:off x="953189" y="189492"/>
            <a:ext cx="5040285" cy="1169585"/>
          </a:xfrm>
        </p:spPr>
        <p:txBody>
          <a:bodyPr anchor="b">
            <a:normAutofit/>
          </a:bodyPr>
          <a:lstStyle/>
          <a:p>
            <a:r>
              <a:rPr lang="en-MT" sz="2400" b="1" dirty="0"/>
              <a:t>Proceeding to surgery at BMI 30–35: how to choose the operation </a:t>
            </a:r>
            <a:endParaRPr lang="en-GB" sz="2400" b="1" dirty="0"/>
          </a:p>
        </p:txBody>
      </p:sp>
      <p:sp>
        <p:nvSpPr>
          <p:cNvPr id="21" name="Rectangle 20">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3F3B32-34B4-8229-A45C-D539EC628465}"/>
              </a:ext>
            </a:extLst>
          </p:cNvPr>
          <p:cNvSpPr>
            <a:spLocks noGrp="1"/>
          </p:cNvSpPr>
          <p:nvPr>
            <p:ph idx="1"/>
          </p:nvPr>
        </p:nvSpPr>
        <p:spPr>
          <a:xfrm>
            <a:off x="1055715" y="1359077"/>
            <a:ext cx="5390210" cy="4781521"/>
          </a:xfrm>
        </p:spPr>
        <p:txBody>
          <a:bodyPr anchor="ctr">
            <a:normAutofit/>
          </a:bodyPr>
          <a:lstStyle/>
          <a:p>
            <a:r>
              <a:rPr lang="en-MT" sz="1800" dirty="0"/>
              <a:t>If prioritizing </a:t>
            </a:r>
            <a:r>
              <a:rPr lang="en-MT" sz="1800" b="1" dirty="0"/>
              <a:t>safety/technical simplicity and lower malnutrition risk</a:t>
            </a:r>
            <a:r>
              <a:rPr lang="en-MT" sz="1800" dirty="0"/>
              <a:t>: </a:t>
            </a:r>
            <a:r>
              <a:rPr lang="en-MT" sz="1800" b="1" dirty="0"/>
              <a:t>SG</a:t>
            </a:r>
            <a:r>
              <a:rPr lang="en-MT" sz="1800" dirty="0"/>
              <a:t>  </a:t>
            </a:r>
          </a:p>
          <a:p>
            <a:endParaRPr lang="en-MT" sz="1800" dirty="0"/>
          </a:p>
          <a:p>
            <a:r>
              <a:rPr lang="en-MT" sz="1800" dirty="0"/>
              <a:t>If prioritizing </a:t>
            </a:r>
            <a:r>
              <a:rPr lang="en-MT" sz="1800" b="1" dirty="0"/>
              <a:t>fast, dramatic, durable weight loss and strong comorbidity effect</a:t>
            </a:r>
            <a:r>
              <a:rPr lang="en-MT" sz="1800" dirty="0"/>
              <a:t>: </a:t>
            </a:r>
            <a:r>
              <a:rPr lang="en-MT" sz="1800" b="1" dirty="0"/>
              <a:t>RYGB</a:t>
            </a:r>
            <a:r>
              <a:rPr lang="en-MT" sz="1800" dirty="0"/>
              <a:t> , </a:t>
            </a:r>
            <a:r>
              <a:rPr lang="en-MT" sz="1800" b="1" dirty="0"/>
              <a:t>OAGB</a:t>
            </a:r>
          </a:p>
          <a:p>
            <a:endParaRPr lang="en-MT" sz="1800" b="1" dirty="0"/>
          </a:p>
          <a:p>
            <a:r>
              <a:rPr lang="en-MT" sz="1800" dirty="0"/>
              <a:t>If prioritizing </a:t>
            </a:r>
            <a:r>
              <a:rPr lang="en-MT" sz="1800" b="1" dirty="0"/>
              <a:t>maximum weight loss/strongest diabetes effect</a:t>
            </a:r>
            <a:r>
              <a:rPr lang="en-MT" sz="1800" dirty="0"/>
              <a:t> (and accepting highest nutritional burden): </a:t>
            </a:r>
            <a:r>
              <a:rPr lang="en-MT" sz="1800" b="1" dirty="0"/>
              <a:t>BPD‑DS</a:t>
            </a:r>
            <a:r>
              <a:rPr lang="en-MT" sz="1800" dirty="0"/>
              <a:t>  or SADIS</a:t>
            </a:r>
          </a:p>
          <a:p>
            <a:r>
              <a:rPr lang="en-MT" sz="1800" dirty="0"/>
              <a:t>BMI &gt; 35 – MBS</a:t>
            </a:r>
          </a:p>
          <a:p>
            <a:endParaRPr lang="en-MT" sz="1800" dirty="0"/>
          </a:p>
          <a:p>
            <a:r>
              <a:rPr lang="en-MT" sz="1800" dirty="0"/>
              <a:t>BMI 40–50 kg/m² (Class III obesity): prioritize timely MBS for acceptable-risk patients; short pre-op medical optimization for higher-risk patients – 3-6/12</a:t>
            </a:r>
            <a:endParaRPr lang="en-GB" sz="1800" dirty="0"/>
          </a:p>
        </p:txBody>
      </p:sp>
      <p:pic>
        <p:nvPicPr>
          <p:cNvPr id="8" name="Picture 7" descr="A logo with a red star and blue text&#10;&#10;AI-generated content may be incorrect.">
            <a:extLst>
              <a:ext uri="{FF2B5EF4-FFF2-40B4-BE49-F238E27FC236}">
                <a16:creationId xmlns:a16="http://schemas.microsoft.com/office/drawing/2014/main" id="{84E5C1B4-B516-617E-CAB4-2251827C4F0C}"/>
              </a:ext>
            </a:extLst>
          </p:cNvPr>
          <p:cNvPicPr>
            <a:picLocks noChangeAspect="1"/>
          </p:cNvPicPr>
          <p:nvPr/>
        </p:nvPicPr>
        <p:blipFill>
          <a:blip r:embed="rId3"/>
          <a:stretch>
            <a:fillRect/>
          </a:stretch>
        </p:blipFill>
        <p:spPr>
          <a:xfrm>
            <a:off x="7853848" y="4686300"/>
            <a:ext cx="2412319" cy="922712"/>
          </a:xfrm>
          <a:prstGeom prst="rect">
            <a:avLst/>
          </a:prstGeom>
        </p:spPr>
      </p:pic>
      <p:sp>
        <p:nvSpPr>
          <p:cNvPr id="4" name="Date Placeholder 3">
            <a:extLst>
              <a:ext uri="{FF2B5EF4-FFF2-40B4-BE49-F238E27FC236}">
                <a16:creationId xmlns:a16="http://schemas.microsoft.com/office/drawing/2014/main" id="{3F23D63C-CEB9-CAB0-C13F-5822EB1BE8C3}"/>
              </a:ext>
            </a:extLst>
          </p:cNvPr>
          <p:cNvSpPr>
            <a:spLocks noGrp="1"/>
          </p:cNvSpPr>
          <p:nvPr>
            <p:ph type="dt" sz="half" idx="10"/>
          </p:nvPr>
        </p:nvSpPr>
        <p:spPr>
          <a:xfrm>
            <a:off x="841248" y="6492240"/>
            <a:ext cx="2743200" cy="365125"/>
          </a:xfrm>
        </p:spPr>
        <p:txBody>
          <a:bodyPr>
            <a:normAutofit/>
          </a:bodyPr>
          <a:lstStyle/>
          <a:p>
            <a:pPr>
              <a:spcAft>
                <a:spcPts val="600"/>
              </a:spcAft>
            </a:pPr>
            <a:fld id="{0F996519-E62D-4F8C-AE1E-36928EC7D15C}" type="datetime1">
              <a:rPr lang="en-US" smtClean="0"/>
              <a:pPr>
                <a:spcAft>
                  <a:spcPts val="600"/>
                </a:spcAft>
              </a:pPr>
              <a:t>2/12/26</a:t>
            </a:fld>
            <a:endParaRPr lang="en-US"/>
          </a:p>
        </p:txBody>
      </p:sp>
      <p:sp>
        <p:nvSpPr>
          <p:cNvPr id="5" name="Footer Placeholder 4">
            <a:extLst>
              <a:ext uri="{FF2B5EF4-FFF2-40B4-BE49-F238E27FC236}">
                <a16:creationId xmlns:a16="http://schemas.microsoft.com/office/drawing/2014/main" id="{E3B44984-59A9-63FC-75D1-B9167F2178E4}"/>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A856DFB1-E933-5559-1D7F-B1C51961260B}"/>
              </a:ext>
            </a:extLst>
          </p:cNvPr>
          <p:cNvSpPr>
            <a:spLocks noGrp="1"/>
          </p:cNvSpPr>
          <p:nvPr>
            <p:ph type="sldNum" sz="quarter" idx="12"/>
          </p:nvPr>
        </p:nvSpPr>
        <p:spPr>
          <a:xfrm>
            <a:off x="8610600" y="6492240"/>
            <a:ext cx="2743200" cy="365125"/>
          </a:xfrm>
        </p:spPr>
        <p:txBody>
          <a:bodyPr>
            <a:normAutofit/>
          </a:bodyPr>
          <a:lstStyle/>
          <a:p>
            <a:pPr>
              <a:spcAft>
                <a:spcPts val="600"/>
              </a:spcAft>
            </a:pPr>
            <a:fld id="{6E91CC32-6A6B-4E2E-BBA1-6864F305DA26}" type="slidenum">
              <a:rPr lang="en-US" smtClean="0"/>
              <a:pPr>
                <a:spcAft>
                  <a:spcPts val="600"/>
                </a:spcAft>
              </a:pPr>
              <a:t>27</a:t>
            </a:fld>
            <a:endParaRPr lang="en-US"/>
          </a:p>
        </p:txBody>
      </p:sp>
      <p:pic>
        <p:nvPicPr>
          <p:cNvPr id="9" name="Picture 8" descr="A group of people sitting on a bench&#10;&#10;Description automatically generated">
            <a:extLst>
              <a:ext uri="{FF2B5EF4-FFF2-40B4-BE49-F238E27FC236}">
                <a16:creationId xmlns:a16="http://schemas.microsoft.com/office/drawing/2014/main" id="{53FF7A44-DC8D-33F7-8F54-A9F42F919833}"/>
              </a:ext>
            </a:extLst>
          </p:cNvPr>
          <p:cNvPicPr>
            <a:picLocks noChangeAspect="1"/>
          </p:cNvPicPr>
          <p:nvPr/>
        </p:nvPicPr>
        <p:blipFill rotWithShape="1">
          <a:blip r:embed="rId4"/>
          <a:srcRect l="10908" r="2646" b="-2"/>
          <a:stretch/>
        </p:blipFill>
        <p:spPr>
          <a:xfrm>
            <a:off x="7020038" y="774286"/>
            <a:ext cx="3710687" cy="286532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03368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6" name="Rectangle 15">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B644A-B76A-9622-30E1-1353FCB08677}"/>
              </a:ext>
            </a:extLst>
          </p:cNvPr>
          <p:cNvSpPr>
            <a:spLocks noGrp="1"/>
          </p:cNvSpPr>
          <p:nvPr>
            <p:ph type="title"/>
          </p:nvPr>
        </p:nvSpPr>
        <p:spPr>
          <a:xfrm>
            <a:off x="1057025" y="922644"/>
            <a:ext cx="5040285" cy="1169585"/>
          </a:xfrm>
        </p:spPr>
        <p:txBody>
          <a:bodyPr anchor="b">
            <a:normAutofit/>
          </a:bodyPr>
          <a:lstStyle/>
          <a:p>
            <a:r>
              <a:rPr lang="en-GB" sz="3700" b="1"/>
              <a:t>What about the BMI &gt;45</a:t>
            </a:r>
          </a:p>
        </p:txBody>
      </p:sp>
      <p:sp>
        <p:nvSpPr>
          <p:cNvPr id="21" name="Rectangle 20">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B44941-9312-885E-097F-587B8904B3D6}"/>
              </a:ext>
            </a:extLst>
          </p:cNvPr>
          <p:cNvSpPr>
            <a:spLocks noGrp="1"/>
          </p:cNvSpPr>
          <p:nvPr>
            <p:ph idx="1"/>
          </p:nvPr>
        </p:nvSpPr>
        <p:spPr>
          <a:xfrm>
            <a:off x="1055715" y="2508105"/>
            <a:ext cx="5040285" cy="3632493"/>
          </a:xfrm>
        </p:spPr>
        <p:txBody>
          <a:bodyPr anchor="ctr">
            <a:normAutofit/>
          </a:bodyPr>
          <a:lstStyle/>
          <a:p>
            <a:endParaRPr lang="en-MT" sz="2000"/>
          </a:p>
          <a:p>
            <a:r>
              <a:rPr lang="en-MT" sz="2000"/>
              <a:t>BMI ~45 with controlled diabetes/hypertension and acceptable surgical risk → proceed directly to MBS after brief optimization.</a:t>
            </a:r>
          </a:p>
          <a:p>
            <a:endParaRPr lang="en-MT" sz="2000"/>
          </a:p>
          <a:p>
            <a:r>
              <a:rPr lang="en-MT" sz="2000"/>
              <a:t>BMI ~48 with severe comorbidities/limited functional reserve → consider short pre‑op pharmacotherapy and optimization, then proceed to MBS. </a:t>
            </a:r>
            <a:endParaRPr lang="en-GB" sz="2000"/>
          </a:p>
        </p:txBody>
      </p:sp>
      <p:pic>
        <p:nvPicPr>
          <p:cNvPr id="7" name="Picture 6" descr="A group of people sitting on a bench&#10;&#10;Description automatically generated">
            <a:extLst>
              <a:ext uri="{FF2B5EF4-FFF2-40B4-BE49-F238E27FC236}">
                <a16:creationId xmlns:a16="http://schemas.microsoft.com/office/drawing/2014/main" id="{926C861C-4C8F-C408-FC17-18DD76E4DD23}"/>
              </a:ext>
            </a:extLst>
          </p:cNvPr>
          <p:cNvPicPr>
            <a:picLocks noChangeAspect="1"/>
          </p:cNvPicPr>
          <p:nvPr/>
        </p:nvPicPr>
        <p:blipFill rotWithShape="1">
          <a:blip r:embed="rId2"/>
          <a:srcRect l="10908" r="2646" b="-2"/>
          <a:stretch/>
        </p:blipFill>
        <p:spPr>
          <a:xfrm>
            <a:off x="7469860" y="774285"/>
            <a:ext cx="3342734" cy="2581173"/>
          </a:xfrm>
          <a:prstGeom prst="rect">
            <a:avLst/>
          </a:prstGeom>
        </p:spPr>
      </p:pic>
      <p:pic>
        <p:nvPicPr>
          <p:cNvPr id="8" name="Picture 7" descr="A logo with a red star and blue text&#10;&#10;AI-generated content may be incorrect.">
            <a:extLst>
              <a:ext uri="{FF2B5EF4-FFF2-40B4-BE49-F238E27FC236}">
                <a16:creationId xmlns:a16="http://schemas.microsoft.com/office/drawing/2014/main" id="{3B975C4C-7F8F-D3CA-E3FE-610353AD4A24}"/>
              </a:ext>
            </a:extLst>
          </p:cNvPr>
          <p:cNvPicPr>
            <a:picLocks noChangeAspect="1"/>
          </p:cNvPicPr>
          <p:nvPr/>
        </p:nvPicPr>
        <p:blipFill>
          <a:blip r:embed="rId3"/>
          <a:stretch>
            <a:fillRect/>
          </a:stretch>
        </p:blipFill>
        <p:spPr>
          <a:xfrm>
            <a:off x="7830169" y="4364181"/>
            <a:ext cx="2622116" cy="1002959"/>
          </a:xfrm>
          <a:prstGeom prst="rect">
            <a:avLst/>
          </a:prstGeom>
        </p:spPr>
      </p:pic>
      <p:sp>
        <p:nvSpPr>
          <p:cNvPr id="4" name="Date Placeholder 3">
            <a:extLst>
              <a:ext uri="{FF2B5EF4-FFF2-40B4-BE49-F238E27FC236}">
                <a16:creationId xmlns:a16="http://schemas.microsoft.com/office/drawing/2014/main" id="{B265583A-D193-3ECA-32F9-C4D74AC1DED5}"/>
              </a:ext>
            </a:extLst>
          </p:cNvPr>
          <p:cNvSpPr>
            <a:spLocks noGrp="1"/>
          </p:cNvSpPr>
          <p:nvPr>
            <p:ph type="dt" sz="half" idx="10"/>
          </p:nvPr>
        </p:nvSpPr>
        <p:spPr>
          <a:xfrm>
            <a:off x="841248" y="6492240"/>
            <a:ext cx="2743200" cy="365125"/>
          </a:xfrm>
        </p:spPr>
        <p:txBody>
          <a:bodyPr>
            <a:normAutofit/>
          </a:bodyPr>
          <a:lstStyle/>
          <a:p>
            <a:pPr>
              <a:spcAft>
                <a:spcPts val="600"/>
              </a:spcAft>
            </a:pPr>
            <a:fld id="{0F996519-E62D-4F8C-AE1E-36928EC7D15C}" type="datetime1">
              <a:rPr lang="en-US" smtClean="0"/>
              <a:pPr>
                <a:spcAft>
                  <a:spcPts val="600"/>
                </a:spcAft>
              </a:pPr>
              <a:t>2/12/26</a:t>
            </a:fld>
            <a:endParaRPr lang="en-US"/>
          </a:p>
        </p:txBody>
      </p:sp>
      <p:sp>
        <p:nvSpPr>
          <p:cNvPr id="5" name="Footer Placeholder 4">
            <a:extLst>
              <a:ext uri="{FF2B5EF4-FFF2-40B4-BE49-F238E27FC236}">
                <a16:creationId xmlns:a16="http://schemas.microsoft.com/office/drawing/2014/main" id="{A91627CC-1D52-6969-923A-EF1413560C96}"/>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FFC02DCC-FD4C-6577-16C2-7BD0C44EECE2}"/>
              </a:ext>
            </a:extLst>
          </p:cNvPr>
          <p:cNvSpPr>
            <a:spLocks noGrp="1"/>
          </p:cNvSpPr>
          <p:nvPr>
            <p:ph type="sldNum" sz="quarter" idx="12"/>
          </p:nvPr>
        </p:nvSpPr>
        <p:spPr>
          <a:xfrm>
            <a:off x="8610600" y="6492240"/>
            <a:ext cx="2743200" cy="365125"/>
          </a:xfrm>
        </p:spPr>
        <p:txBody>
          <a:bodyPr>
            <a:normAutofit/>
          </a:bodyPr>
          <a:lstStyle/>
          <a:p>
            <a:pPr>
              <a:spcAft>
                <a:spcPts val="600"/>
              </a:spcAft>
            </a:pPr>
            <a:fld id="{6E91CC32-6A6B-4E2E-BBA1-6864F305DA26}" type="slidenum">
              <a:rPr lang="en-US" smtClean="0"/>
              <a:pPr>
                <a:spcAft>
                  <a:spcPts val="600"/>
                </a:spcAft>
              </a:pPr>
              <a:t>28</a:t>
            </a:fld>
            <a:endParaRPr lang="en-US"/>
          </a:p>
        </p:txBody>
      </p:sp>
    </p:spTree>
    <p:extLst>
      <p:ext uri="{BB962C8B-B14F-4D97-AF65-F5344CB8AC3E}">
        <p14:creationId xmlns:p14="http://schemas.microsoft.com/office/powerpoint/2010/main" val="3683457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0AA0F-847B-1F91-17D0-0687B746AAE1}"/>
              </a:ext>
            </a:extLst>
          </p:cNvPr>
          <p:cNvSpPr>
            <a:spLocks noGrp="1"/>
          </p:cNvSpPr>
          <p:nvPr>
            <p:ph type="title"/>
          </p:nvPr>
        </p:nvSpPr>
        <p:spPr>
          <a:xfrm>
            <a:off x="971327" y="365754"/>
            <a:ext cx="4928291" cy="1035781"/>
          </a:xfrm>
        </p:spPr>
        <p:txBody>
          <a:bodyPr anchor="ctr">
            <a:normAutofit/>
          </a:bodyPr>
          <a:lstStyle/>
          <a:p>
            <a:r>
              <a:rPr lang="en-MT" sz="2000" b="1"/>
              <a:t>Who a general practitioner (GP) should refer for surgical obesity treatment and how fast</a:t>
            </a:r>
            <a:br>
              <a:rPr lang="en-MT" sz="2000" b="1"/>
            </a:br>
            <a:endParaRPr lang="en-GB" sz="2000" b="1"/>
          </a:p>
        </p:txBody>
      </p:sp>
      <p:sp>
        <p:nvSpPr>
          <p:cNvPr id="3" name="Content Placeholder 2">
            <a:extLst>
              <a:ext uri="{FF2B5EF4-FFF2-40B4-BE49-F238E27FC236}">
                <a16:creationId xmlns:a16="http://schemas.microsoft.com/office/drawing/2014/main" id="{3C1F8AB6-76F7-4C42-EDD1-3E49C6F96364}"/>
              </a:ext>
            </a:extLst>
          </p:cNvPr>
          <p:cNvSpPr>
            <a:spLocks noGrp="1"/>
          </p:cNvSpPr>
          <p:nvPr>
            <p:ph idx="1"/>
          </p:nvPr>
        </p:nvSpPr>
        <p:spPr>
          <a:xfrm>
            <a:off x="1045029" y="1683618"/>
            <a:ext cx="4928291" cy="4518226"/>
          </a:xfrm>
        </p:spPr>
        <p:txBody>
          <a:bodyPr anchor="ctr">
            <a:normAutofit/>
          </a:bodyPr>
          <a:lstStyle/>
          <a:p>
            <a:r>
              <a:rPr lang="en-MT" sz="1800" b="1" dirty="0"/>
              <a:t>BMI ≥35 kg/m²</a:t>
            </a:r>
            <a:r>
              <a:rPr lang="en-MT" sz="1800" dirty="0"/>
              <a:t> (Class II or higher) </a:t>
            </a:r>
            <a:r>
              <a:rPr lang="en-MT" sz="1800" b="1" dirty="0"/>
              <a:t>regardless of comorbidities</a:t>
            </a:r>
            <a:r>
              <a:rPr lang="en-MT" sz="1800" dirty="0"/>
              <a:t>,</a:t>
            </a:r>
          </a:p>
          <a:p>
            <a:r>
              <a:rPr lang="en-MT" sz="1800" dirty="0"/>
              <a:t>- </a:t>
            </a:r>
            <a:r>
              <a:rPr lang="en-MT" sz="1800" b="1" dirty="0"/>
              <a:t>BMI 30–34.9 kg/m²</a:t>
            </a:r>
            <a:r>
              <a:rPr lang="en-MT" sz="1800" dirty="0"/>
              <a:t> with:</a:t>
            </a:r>
          </a:p>
          <a:p>
            <a:r>
              <a:rPr lang="en-MT" sz="1800" dirty="0"/>
              <a:t>  - </a:t>
            </a:r>
            <a:r>
              <a:rPr lang="en-MT" sz="1800" b="1" dirty="0"/>
              <a:t>T2DM</a:t>
            </a:r>
            <a:r>
              <a:rPr lang="en-MT" sz="1800" dirty="0"/>
              <a:t>, or</a:t>
            </a:r>
          </a:p>
          <a:p>
            <a:r>
              <a:rPr lang="en-MT" sz="1800" dirty="0"/>
              <a:t>  - another </a:t>
            </a:r>
            <a:r>
              <a:rPr lang="en-MT" sz="1800" b="1" dirty="0"/>
              <a:t>obesity‑associated medical problem</a:t>
            </a:r>
            <a:r>
              <a:rPr lang="en-MT" sz="1800" dirty="0"/>
              <a:t>, </a:t>
            </a:r>
          </a:p>
          <a:p>
            <a:r>
              <a:rPr lang="en-MT" sz="1800" dirty="0"/>
              <a:t>  - failure to achieve substantial/durable weight loss or comorbidity improvement with nonsurgical methods. </a:t>
            </a:r>
          </a:p>
          <a:p>
            <a:r>
              <a:rPr lang="en-MT" sz="1800" b="1" dirty="0"/>
              <a:t>Fast</a:t>
            </a:r>
          </a:p>
          <a:p>
            <a:r>
              <a:rPr lang="en-MT" sz="1800" dirty="0"/>
              <a:t>  -Suboptimal pharmacotherapy response: </a:t>
            </a:r>
            <a:r>
              <a:rPr lang="en-MT" sz="1800" b="1" dirty="0"/>
              <a:t>&lt;10%</a:t>
            </a:r>
            <a:r>
              <a:rPr lang="en-MT" sz="1800" dirty="0"/>
              <a:t> loss at </a:t>
            </a:r>
            <a:r>
              <a:rPr lang="en-MT" sz="1800" b="1" dirty="0"/>
              <a:t>6 months</a:t>
            </a:r>
            <a:r>
              <a:rPr lang="en-MT" sz="1800" dirty="0"/>
              <a:t> or </a:t>
            </a:r>
            <a:r>
              <a:rPr lang="en-MT" sz="1800" b="1" dirty="0"/>
              <a:t>&lt;15%</a:t>
            </a:r>
            <a:r>
              <a:rPr lang="en-MT" sz="1800" dirty="0"/>
              <a:t> at </a:t>
            </a:r>
            <a:r>
              <a:rPr lang="en-MT" sz="1800" b="1" dirty="0"/>
              <a:t>12 months</a:t>
            </a:r>
            <a:r>
              <a:rPr lang="en-MT" sz="1800" dirty="0"/>
              <a:t> on maximum tolerated dose.</a:t>
            </a:r>
          </a:p>
          <a:p>
            <a:r>
              <a:rPr lang="en-MT" sz="1800" dirty="0"/>
              <a:t>- Need to avoid delays that permit comorbidity progression . </a:t>
            </a:r>
          </a:p>
          <a:p>
            <a:endParaRPr lang="en-GB" sz="1500" dirty="0"/>
          </a:p>
        </p:txBody>
      </p:sp>
      <p:sp>
        <p:nvSpPr>
          <p:cNvPr id="23" name="Rectangle 22">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a red star and blue text&#10;&#10;AI-generated content may be incorrect.">
            <a:extLst>
              <a:ext uri="{FF2B5EF4-FFF2-40B4-BE49-F238E27FC236}">
                <a16:creationId xmlns:a16="http://schemas.microsoft.com/office/drawing/2014/main" id="{9ABA5283-9284-2BB6-BAF0-59608733AD5E}"/>
              </a:ext>
            </a:extLst>
          </p:cNvPr>
          <p:cNvPicPr>
            <a:picLocks noChangeAspect="1"/>
          </p:cNvPicPr>
          <p:nvPr/>
        </p:nvPicPr>
        <p:blipFill>
          <a:blip r:embed="rId2"/>
          <a:stretch>
            <a:fillRect/>
          </a:stretch>
        </p:blipFill>
        <p:spPr>
          <a:xfrm>
            <a:off x="7686887" y="4414888"/>
            <a:ext cx="2485814" cy="950823"/>
          </a:xfrm>
          <a:prstGeom prst="rect">
            <a:avLst/>
          </a:prstGeom>
        </p:spPr>
      </p:pic>
      <p:cxnSp>
        <p:nvCxnSpPr>
          <p:cNvPr id="27"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8F4D757-86AB-2C61-8A25-D5BF83956C19}"/>
              </a:ext>
            </a:extLst>
          </p:cNvPr>
          <p:cNvSpPr>
            <a:spLocks noGrp="1"/>
          </p:cNvSpPr>
          <p:nvPr>
            <p:ph type="dt" sz="half" idx="10"/>
          </p:nvPr>
        </p:nvSpPr>
        <p:spPr>
          <a:xfrm>
            <a:off x="838200" y="6492240"/>
            <a:ext cx="2743200" cy="365125"/>
          </a:xfrm>
        </p:spPr>
        <p:txBody>
          <a:bodyPr>
            <a:normAutofit/>
          </a:bodyPr>
          <a:lstStyle/>
          <a:p>
            <a:pPr>
              <a:spcAft>
                <a:spcPts val="600"/>
              </a:spcAft>
            </a:pPr>
            <a:fld id="{0F996519-E62D-4F8C-AE1E-36928EC7D15C}" type="datetime1">
              <a:rPr lang="en-US" smtClean="0"/>
              <a:pPr>
                <a:spcAft>
                  <a:spcPts val="600"/>
                </a:spcAft>
              </a:pPr>
              <a:t>2/12/26</a:t>
            </a:fld>
            <a:endParaRPr lang="en-US"/>
          </a:p>
        </p:txBody>
      </p:sp>
      <p:sp>
        <p:nvSpPr>
          <p:cNvPr id="5" name="Footer Placeholder 4">
            <a:extLst>
              <a:ext uri="{FF2B5EF4-FFF2-40B4-BE49-F238E27FC236}">
                <a16:creationId xmlns:a16="http://schemas.microsoft.com/office/drawing/2014/main" id="{F5391653-532E-9BCE-DE85-60311D0E1722}"/>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0E0C6AED-15AA-2CF5-3EA6-337D883D05CB}"/>
              </a:ext>
            </a:extLst>
          </p:cNvPr>
          <p:cNvSpPr>
            <a:spLocks noGrp="1"/>
          </p:cNvSpPr>
          <p:nvPr>
            <p:ph type="sldNum" sz="quarter" idx="12"/>
          </p:nvPr>
        </p:nvSpPr>
        <p:spPr>
          <a:xfrm>
            <a:off x="8610600" y="6492240"/>
            <a:ext cx="2743200" cy="365125"/>
          </a:xfrm>
        </p:spPr>
        <p:txBody>
          <a:bodyPr>
            <a:normAutofit/>
          </a:bodyPr>
          <a:lstStyle/>
          <a:p>
            <a:pPr>
              <a:spcAft>
                <a:spcPts val="600"/>
              </a:spcAft>
            </a:pPr>
            <a:fld id="{6E91CC32-6A6B-4E2E-BBA1-6864F305DA26}" type="slidenum">
              <a:rPr lang="en-US" smtClean="0"/>
              <a:pPr>
                <a:spcAft>
                  <a:spcPts val="600"/>
                </a:spcAft>
              </a:pPr>
              <a:t>29</a:t>
            </a:fld>
            <a:endParaRPr lang="en-US"/>
          </a:p>
        </p:txBody>
      </p:sp>
      <p:pic>
        <p:nvPicPr>
          <p:cNvPr id="10" name="Picture 9" descr="A group of people sitting on a bench&#10;&#10;Description automatically generated">
            <a:extLst>
              <a:ext uri="{FF2B5EF4-FFF2-40B4-BE49-F238E27FC236}">
                <a16:creationId xmlns:a16="http://schemas.microsoft.com/office/drawing/2014/main" id="{8F53EFB9-D3D0-70AB-E51A-132D2ADC5B62}"/>
              </a:ext>
            </a:extLst>
          </p:cNvPr>
          <p:cNvPicPr>
            <a:picLocks noChangeAspect="1"/>
          </p:cNvPicPr>
          <p:nvPr/>
        </p:nvPicPr>
        <p:blipFill rotWithShape="1">
          <a:blip r:embed="rId3"/>
          <a:srcRect l="10908" r="2646" b="-2"/>
          <a:stretch/>
        </p:blipFill>
        <p:spPr>
          <a:xfrm>
            <a:off x="7020038" y="774286"/>
            <a:ext cx="3710687" cy="286532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95213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3F89-60A4-BF6A-91BC-4225991A6D0B}"/>
              </a:ext>
            </a:extLst>
          </p:cNvPr>
          <p:cNvSpPr>
            <a:spLocks noGrp="1"/>
          </p:cNvSpPr>
          <p:nvPr>
            <p:ph type="title"/>
          </p:nvPr>
        </p:nvSpPr>
        <p:spPr>
          <a:xfrm>
            <a:off x="838200" y="365125"/>
            <a:ext cx="2743200" cy="983615"/>
          </a:xfrm>
        </p:spPr>
        <p:txBody>
          <a:bodyPr/>
          <a:lstStyle/>
          <a:p>
            <a:endParaRPr lang="en-GB" dirty="0"/>
          </a:p>
        </p:txBody>
      </p:sp>
      <p:graphicFrame>
        <p:nvGraphicFramePr>
          <p:cNvPr id="10" name="Content Placeholder 2">
            <a:extLst>
              <a:ext uri="{FF2B5EF4-FFF2-40B4-BE49-F238E27FC236}">
                <a16:creationId xmlns:a16="http://schemas.microsoft.com/office/drawing/2014/main" id="{22574191-271F-5C65-D94A-B98478BB1FF7}"/>
              </a:ext>
            </a:extLst>
          </p:cNvPr>
          <p:cNvGraphicFramePr>
            <a:graphicFrameLocks noGrp="1"/>
          </p:cNvGraphicFramePr>
          <p:nvPr>
            <p:ph idx="1"/>
          </p:nvPr>
        </p:nvGraphicFramePr>
        <p:xfrm>
          <a:off x="143541" y="2285047"/>
          <a:ext cx="7790117" cy="3134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3DF3CBDD-606C-630D-3500-94DF4E3FEBD5}"/>
              </a:ext>
            </a:extLst>
          </p:cNvPr>
          <p:cNvSpPr>
            <a:spLocks noGrp="1"/>
          </p:cNvSpPr>
          <p:nvPr>
            <p:ph type="dt" sz="half" idx="10"/>
          </p:nvPr>
        </p:nvSpPr>
        <p:spPr/>
        <p:txBody>
          <a:bodyPr/>
          <a:lstStyle/>
          <a:p>
            <a:fld id="{0F996519-E62D-4F8C-AE1E-36928EC7D15C}" type="datetime1">
              <a:rPr lang="en-US" smtClean="0"/>
              <a:t>2/12/26</a:t>
            </a:fld>
            <a:endParaRPr lang="en-US"/>
          </a:p>
        </p:txBody>
      </p:sp>
      <p:sp>
        <p:nvSpPr>
          <p:cNvPr id="5" name="Footer Placeholder 4">
            <a:extLst>
              <a:ext uri="{FF2B5EF4-FFF2-40B4-BE49-F238E27FC236}">
                <a16:creationId xmlns:a16="http://schemas.microsoft.com/office/drawing/2014/main" id="{E1823835-49D9-A825-E628-E40C4B9B03B1}"/>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930C41C-23E0-ED44-88DE-E06890722684}"/>
              </a:ext>
            </a:extLst>
          </p:cNvPr>
          <p:cNvSpPr>
            <a:spLocks noGrp="1"/>
          </p:cNvSpPr>
          <p:nvPr>
            <p:ph type="sldNum" sz="quarter" idx="12"/>
          </p:nvPr>
        </p:nvSpPr>
        <p:spPr/>
        <p:txBody>
          <a:bodyPr/>
          <a:lstStyle/>
          <a:p>
            <a:fld id="{6E91CC32-6A6B-4E2E-BBA1-6864F305DA26}" type="slidenum">
              <a:rPr lang="en-US" smtClean="0"/>
              <a:t>3</a:t>
            </a:fld>
            <a:endParaRPr lang="en-US"/>
          </a:p>
        </p:txBody>
      </p:sp>
      <p:pic>
        <p:nvPicPr>
          <p:cNvPr id="7" name="Picture 6" descr="A logo with a red star and blue text&#10;&#10;AI-generated content may be incorrect.">
            <a:extLst>
              <a:ext uri="{FF2B5EF4-FFF2-40B4-BE49-F238E27FC236}">
                <a16:creationId xmlns:a16="http://schemas.microsoft.com/office/drawing/2014/main" id="{30299C23-51EE-DE19-B418-BC658E4C3C63}"/>
              </a:ext>
            </a:extLst>
          </p:cNvPr>
          <p:cNvPicPr>
            <a:picLocks noChangeAspect="1"/>
          </p:cNvPicPr>
          <p:nvPr/>
        </p:nvPicPr>
        <p:blipFill>
          <a:blip r:embed="rId8"/>
          <a:stretch>
            <a:fillRect/>
          </a:stretch>
        </p:blipFill>
        <p:spPr>
          <a:xfrm>
            <a:off x="8610600" y="5119611"/>
            <a:ext cx="2192083" cy="840897"/>
          </a:xfrm>
          <a:prstGeom prst="rect">
            <a:avLst/>
          </a:prstGeom>
        </p:spPr>
      </p:pic>
      <p:pic>
        <p:nvPicPr>
          <p:cNvPr id="8" name="Picture 7" descr="A group of people sitting on a bench&#10;&#10;Description automatically generated">
            <a:extLst>
              <a:ext uri="{FF2B5EF4-FFF2-40B4-BE49-F238E27FC236}">
                <a16:creationId xmlns:a16="http://schemas.microsoft.com/office/drawing/2014/main" id="{3187EAF4-98D4-7B6C-928B-C2C098686012}"/>
              </a:ext>
            </a:extLst>
          </p:cNvPr>
          <p:cNvPicPr>
            <a:picLocks noChangeAspect="1"/>
          </p:cNvPicPr>
          <p:nvPr/>
        </p:nvPicPr>
        <p:blipFill rotWithShape="1">
          <a:blip r:embed="rId9"/>
          <a:srcRect l="10908" r="2646"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65012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73DDF9D-E27C-4E23-A1E8-CA352535F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10138"/>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1CC1622-B85A-E260-5892-BCB754FDF859}"/>
              </a:ext>
            </a:extLst>
          </p:cNvPr>
          <p:cNvSpPr>
            <a:spLocks noGrp="1"/>
          </p:cNvSpPr>
          <p:nvPr>
            <p:ph type="title"/>
          </p:nvPr>
        </p:nvSpPr>
        <p:spPr>
          <a:xfrm>
            <a:off x="631065" y="457201"/>
            <a:ext cx="3020560" cy="3588870"/>
          </a:xfrm>
        </p:spPr>
        <p:txBody>
          <a:bodyPr anchor="b">
            <a:normAutofit/>
          </a:bodyPr>
          <a:lstStyle/>
          <a:p>
            <a:pPr algn="r"/>
            <a:r>
              <a:rPr lang="en-MT" sz="2400" b="1" dirty="0">
                <a:solidFill>
                  <a:srgbClr val="FFFFFF"/>
                </a:solidFill>
              </a:rPr>
              <a:t>Who should </a:t>
            </a:r>
            <a:r>
              <a:rPr lang="en-MT" sz="2400" b="1" i="1" dirty="0">
                <a:solidFill>
                  <a:srgbClr val="FF0000"/>
                </a:solidFill>
              </a:rPr>
              <a:t>not</a:t>
            </a:r>
            <a:r>
              <a:rPr lang="en-MT" sz="2400" b="1" dirty="0">
                <a:solidFill>
                  <a:srgbClr val="FFFFFF"/>
                </a:solidFill>
              </a:rPr>
              <a:t> be referred</a:t>
            </a:r>
            <a:endParaRPr lang="en-GB" sz="2400" b="1" dirty="0">
              <a:solidFill>
                <a:srgbClr val="FFFFFF"/>
              </a:solidFill>
            </a:endParaRPr>
          </a:p>
        </p:txBody>
      </p:sp>
      <p:sp>
        <p:nvSpPr>
          <p:cNvPr id="5" name="Footer Placeholder 4">
            <a:extLst>
              <a:ext uri="{FF2B5EF4-FFF2-40B4-BE49-F238E27FC236}">
                <a16:creationId xmlns:a16="http://schemas.microsoft.com/office/drawing/2014/main" id="{89A9F103-CC9F-C123-6ACA-0FA1FD8EA838}"/>
              </a:ext>
            </a:extLst>
          </p:cNvPr>
          <p:cNvSpPr>
            <a:spLocks noGrp="1"/>
          </p:cNvSpPr>
          <p:nvPr>
            <p:ph type="ftr" sz="quarter" idx="11"/>
          </p:nvPr>
        </p:nvSpPr>
        <p:spPr>
          <a:xfrm rot="5400000">
            <a:off x="-1818342" y="2017433"/>
            <a:ext cx="4114800" cy="365125"/>
          </a:xfrm>
        </p:spPr>
        <p:txBody>
          <a:bodyPr>
            <a:normAutofit/>
          </a:bodyPr>
          <a:lstStyle/>
          <a:p>
            <a:pPr algn="l">
              <a:spcAft>
                <a:spcPts val="600"/>
              </a:spcAft>
            </a:pPr>
            <a:r>
              <a:rPr lang="en-US" sz="1100">
                <a:solidFill>
                  <a:srgbClr val="FFFFFF"/>
                </a:solidFill>
              </a:rPr>
              <a:t>Sample Footer Text</a:t>
            </a:r>
          </a:p>
        </p:txBody>
      </p:sp>
      <p:sp>
        <p:nvSpPr>
          <p:cNvPr id="3" name="Content Placeholder 2">
            <a:extLst>
              <a:ext uri="{FF2B5EF4-FFF2-40B4-BE49-F238E27FC236}">
                <a16:creationId xmlns:a16="http://schemas.microsoft.com/office/drawing/2014/main" id="{AB4A7493-FBC6-DC3A-6204-C12525FA73EE}"/>
              </a:ext>
            </a:extLst>
          </p:cNvPr>
          <p:cNvSpPr>
            <a:spLocks noGrp="1"/>
          </p:cNvSpPr>
          <p:nvPr>
            <p:ph idx="1"/>
          </p:nvPr>
        </p:nvSpPr>
        <p:spPr>
          <a:xfrm>
            <a:off x="4649246" y="457201"/>
            <a:ext cx="4281394" cy="5998463"/>
          </a:xfrm>
        </p:spPr>
        <p:txBody>
          <a:bodyPr anchor="ctr">
            <a:noAutofit/>
          </a:bodyPr>
          <a:lstStyle/>
          <a:p>
            <a:r>
              <a:rPr lang="en-MT" sz="1600" dirty="0"/>
              <a:t>- Pregnancy  </a:t>
            </a:r>
          </a:p>
          <a:p>
            <a:r>
              <a:rPr lang="en-MT" sz="1600" dirty="0"/>
              <a:t>- </a:t>
            </a:r>
            <a:r>
              <a:rPr lang="en-MT" sz="1600" dirty="0">
                <a:solidFill>
                  <a:srgbClr val="FF0000"/>
                </a:solidFill>
              </a:rPr>
              <a:t>Inability to commit to lifestyle changes needed after surgery  </a:t>
            </a:r>
          </a:p>
          <a:p>
            <a:r>
              <a:rPr lang="en-MT" sz="1600" dirty="0"/>
              <a:t>- Cardiovascular, respiratory, or other medical conditions that make surgery dangerous  </a:t>
            </a:r>
          </a:p>
          <a:p>
            <a:r>
              <a:rPr lang="en-MT" sz="1600" dirty="0">
                <a:solidFill>
                  <a:srgbClr val="FF0000"/>
                </a:solidFill>
              </a:rPr>
              <a:t>- Autoimmune connective tissue disease or a family history of one  </a:t>
            </a:r>
          </a:p>
          <a:p>
            <a:r>
              <a:rPr lang="en-MT" sz="1600" dirty="0"/>
              <a:t>- Active infection  </a:t>
            </a:r>
          </a:p>
          <a:p>
            <a:r>
              <a:rPr lang="en-MT" sz="1600" dirty="0"/>
              <a:t>- </a:t>
            </a:r>
            <a:r>
              <a:rPr lang="en-MT" sz="1600" dirty="0">
                <a:solidFill>
                  <a:srgbClr val="FF0000"/>
                </a:solidFill>
              </a:rPr>
              <a:t>Uncontrolled inflammatory GI disease  </a:t>
            </a:r>
          </a:p>
          <a:p>
            <a:r>
              <a:rPr lang="en-MT" sz="1600" dirty="0"/>
              <a:t>- Anatomical abnormalities of the esophagus/stomach/intestines  </a:t>
            </a:r>
          </a:p>
          <a:p>
            <a:r>
              <a:rPr lang="en-MT" sz="1600" dirty="0"/>
              <a:t>- Certain bleeding disorders  </a:t>
            </a:r>
          </a:p>
          <a:p>
            <a:r>
              <a:rPr lang="en-MT" sz="1600" dirty="0"/>
              <a:t>- Prior gastric injury (from surgery or other causes)  </a:t>
            </a:r>
          </a:p>
          <a:p>
            <a:r>
              <a:rPr lang="en-MT" sz="1600" dirty="0"/>
              <a:t>- Active cancer  </a:t>
            </a:r>
          </a:p>
          <a:p>
            <a:r>
              <a:rPr lang="en-MT" sz="1600" dirty="0">
                <a:solidFill>
                  <a:srgbClr val="FF0000"/>
                </a:solidFill>
              </a:rPr>
              <a:t>- Untreated or uncontrolled mental health issue, recent suicide attempt, or substance use disorder  </a:t>
            </a:r>
          </a:p>
          <a:p>
            <a:r>
              <a:rPr lang="en-MT" sz="1600" dirty="0"/>
              <a:t> ASA </a:t>
            </a:r>
            <a:r>
              <a:rPr lang="en-MT" sz="1600" b="1" dirty="0"/>
              <a:t>≥IV</a:t>
            </a:r>
            <a:endParaRPr lang="en-GB" sz="1600" dirty="0"/>
          </a:p>
        </p:txBody>
      </p:sp>
      <p:sp>
        <p:nvSpPr>
          <p:cNvPr id="4" name="Date Placeholder 3">
            <a:extLst>
              <a:ext uri="{FF2B5EF4-FFF2-40B4-BE49-F238E27FC236}">
                <a16:creationId xmlns:a16="http://schemas.microsoft.com/office/drawing/2014/main" id="{DDA3304F-32F2-DFA4-D17D-0A02EBA836FF}"/>
              </a:ext>
            </a:extLst>
          </p:cNvPr>
          <p:cNvSpPr>
            <a:spLocks noGrp="1"/>
          </p:cNvSpPr>
          <p:nvPr>
            <p:ph type="dt" sz="half" idx="10"/>
          </p:nvPr>
        </p:nvSpPr>
        <p:spPr>
          <a:xfrm>
            <a:off x="8970264" y="6455664"/>
            <a:ext cx="2743200" cy="365125"/>
          </a:xfrm>
        </p:spPr>
        <p:txBody>
          <a:bodyPr>
            <a:normAutofit/>
          </a:bodyPr>
          <a:lstStyle/>
          <a:p>
            <a:pPr algn="r">
              <a:spcAft>
                <a:spcPts val="600"/>
              </a:spcAft>
            </a:pPr>
            <a:fld id="{0F996519-E62D-4F8C-AE1E-36928EC7D15C}" type="datetime1">
              <a:rPr lang="en-US" sz="1100" smtClean="0">
                <a:solidFill>
                  <a:srgbClr val="FFFFFF"/>
                </a:solidFill>
              </a:rPr>
              <a:pPr algn="r">
                <a:spcAft>
                  <a:spcPts val="600"/>
                </a:spcAft>
              </a:pPr>
              <a:t>2/12/26</a:t>
            </a:fld>
            <a:endParaRPr lang="en-US" sz="1100">
              <a:solidFill>
                <a:srgbClr val="FFFFFF"/>
              </a:solidFill>
            </a:endParaRPr>
          </a:p>
        </p:txBody>
      </p:sp>
      <p:sp>
        <p:nvSpPr>
          <p:cNvPr id="6" name="Slide Number Placeholder 5">
            <a:extLst>
              <a:ext uri="{FF2B5EF4-FFF2-40B4-BE49-F238E27FC236}">
                <a16:creationId xmlns:a16="http://schemas.microsoft.com/office/drawing/2014/main" id="{61C43F50-FE31-1DC0-F4A2-F246A2D2C15B}"/>
              </a:ext>
            </a:extLst>
          </p:cNvPr>
          <p:cNvSpPr>
            <a:spLocks noGrp="1"/>
          </p:cNvSpPr>
          <p:nvPr>
            <p:ph type="sldNum" sz="quarter" idx="12"/>
          </p:nvPr>
        </p:nvSpPr>
        <p:spPr>
          <a:xfrm>
            <a:off x="11704320" y="6455664"/>
            <a:ext cx="448056" cy="365125"/>
          </a:xfrm>
        </p:spPr>
        <p:txBody>
          <a:bodyPr>
            <a:normAutofit/>
          </a:bodyPr>
          <a:lstStyle/>
          <a:p>
            <a:pPr>
              <a:spcAft>
                <a:spcPts val="600"/>
              </a:spcAft>
            </a:pPr>
            <a:fld id="{6E91CC32-6A6B-4E2E-BBA1-6864F305DA26}" type="slidenum">
              <a:rPr lang="en-US" sz="1100" smtClean="0">
                <a:solidFill>
                  <a:srgbClr val="FFFFFF"/>
                </a:solidFill>
              </a:rPr>
              <a:pPr>
                <a:spcAft>
                  <a:spcPts val="600"/>
                </a:spcAft>
              </a:pPr>
              <a:t>30</a:t>
            </a:fld>
            <a:endParaRPr lang="en-US" sz="1100">
              <a:solidFill>
                <a:srgbClr val="FFFFFF"/>
              </a:solidFill>
            </a:endParaRPr>
          </a:p>
        </p:txBody>
      </p:sp>
      <p:pic>
        <p:nvPicPr>
          <p:cNvPr id="9" name="Picture 8" descr="A logo with a red star and blue text&#10;&#10;AI-generated content may be incorrect.">
            <a:extLst>
              <a:ext uri="{FF2B5EF4-FFF2-40B4-BE49-F238E27FC236}">
                <a16:creationId xmlns:a16="http://schemas.microsoft.com/office/drawing/2014/main" id="{D197C5A2-9EB7-59FC-ACB7-9C7C75E8C5B0}"/>
              </a:ext>
            </a:extLst>
          </p:cNvPr>
          <p:cNvPicPr>
            <a:picLocks noChangeAspect="1"/>
          </p:cNvPicPr>
          <p:nvPr/>
        </p:nvPicPr>
        <p:blipFill>
          <a:blip r:embed="rId3"/>
          <a:stretch>
            <a:fillRect/>
          </a:stretch>
        </p:blipFill>
        <p:spPr>
          <a:xfrm>
            <a:off x="9075121" y="1341538"/>
            <a:ext cx="2485814" cy="950823"/>
          </a:xfrm>
          <a:prstGeom prst="rect">
            <a:avLst/>
          </a:prstGeom>
        </p:spPr>
      </p:pic>
      <p:pic>
        <p:nvPicPr>
          <p:cNvPr id="10" name="Picture 9" descr="A group of people sitting on a bench&#10;&#10;Description automatically generated">
            <a:extLst>
              <a:ext uri="{FF2B5EF4-FFF2-40B4-BE49-F238E27FC236}">
                <a16:creationId xmlns:a16="http://schemas.microsoft.com/office/drawing/2014/main" id="{FBCEE584-79B5-E504-7B54-42968ED58440}"/>
              </a:ext>
            </a:extLst>
          </p:cNvPr>
          <p:cNvPicPr>
            <a:picLocks noChangeAspect="1"/>
          </p:cNvPicPr>
          <p:nvPr/>
        </p:nvPicPr>
        <p:blipFill rotWithShape="1">
          <a:blip r:embed="rId4"/>
          <a:srcRect l="10908" r="2646" b="-2"/>
          <a:stretch/>
        </p:blipFill>
        <p:spPr>
          <a:xfrm>
            <a:off x="8930640" y="4122777"/>
            <a:ext cx="2522014" cy="1947456"/>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902849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396CE223-5E89-B6D6-4EA2-B1B7D2EBF7AF}"/>
              </a:ext>
            </a:extLst>
          </p:cNvPr>
          <p:cNvSpPr>
            <a:spLocks noGrp="1"/>
          </p:cNvSpPr>
          <p:nvPr>
            <p:ph type="title"/>
          </p:nvPr>
        </p:nvSpPr>
        <p:spPr>
          <a:xfrm>
            <a:off x="1041085" y="179811"/>
            <a:ext cx="4239576" cy="1002453"/>
          </a:xfrm>
        </p:spPr>
        <p:txBody>
          <a:bodyPr>
            <a:normAutofit fontScale="90000"/>
          </a:bodyPr>
          <a:lstStyle/>
          <a:p>
            <a:r>
              <a:rPr lang="en-MT" sz="2400" b="1" dirty="0"/>
              <a:t>What the GP should do before referral and what to communicate</a:t>
            </a:r>
            <a:br>
              <a:rPr lang="en-MT" sz="3100" b="1" dirty="0"/>
            </a:br>
            <a:endParaRPr lang="en-GB" sz="3100" b="1" dirty="0"/>
          </a:p>
        </p:txBody>
      </p:sp>
      <p:sp>
        <p:nvSpPr>
          <p:cNvPr id="3" name="Content Placeholder 2">
            <a:extLst>
              <a:ext uri="{FF2B5EF4-FFF2-40B4-BE49-F238E27FC236}">
                <a16:creationId xmlns:a16="http://schemas.microsoft.com/office/drawing/2014/main" id="{F84884B7-6561-4E33-7146-1BA101077F3F}"/>
              </a:ext>
            </a:extLst>
          </p:cNvPr>
          <p:cNvSpPr>
            <a:spLocks noGrp="1"/>
          </p:cNvSpPr>
          <p:nvPr>
            <p:ph idx="1"/>
          </p:nvPr>
        </p:nvSpPr>
        <p:spPr>
          <a:xfrm>
            <a:off x="434340" y="1179979"/>
            <a:ext cx="5585458" cy="4996983"/>
          </a:xfrm>
        </p:spPr>
        <p:txBody>
          <a:bodyPr>
            <a:normAutofit fontScale="85000" lnSpcReduction="10000"/>
          </a:bodyPr>
          <a:lstStyle/>
          <a:p>
            <a:r>
              <a:rPr lang="en-MT" sz="800" dirty="0"/>
              <a:t>Document comprehensive lifestyle management attempts:</a:t>
            </a:r>
          </a:p>
          <a:p>
            <a:r>
              <a:rPr lang="en-MT" sz="800" dirty="0"/>
              <a:t>  </a:t>
            </a:r>
            <a:r>
              <a:rPr lang="en-MT" sz="1800" dirty="0"/>
              <a:t>- dietary changes, increased physical activity, behavior modification (self‑monitoring, goal setting, stimulus control, relapse prevention).</a:t>
            </a:r>
          </a:p>
          <a:p>
            <a:r>
              <a:rPr lang="en-MT" sz="1800" dirty="0"/>
              <a:t>- If pharmacotherapy was attempted (or considered), document medication eligibility thresholds used (e.g., BMI </a:t>
            </a:r>
            <a:r>
              <a:rPr lang="en-MT" sz="1800" b="1" dirty="0"/>
              <a:t>&gt;30</a:t>
            </a:r>
            <a:r>
              <a:rPr lang="en-MT" sz="1800" dirty="0"/>
              <a:t> or </a:t>
            </a:r>
            <a:r>
              <a:rPr lang="en-MT" sz="1800" b="1" dirty="0"/>
              <a:t>&gt;27 with serious comorbidity</a:t>
            </a:r>
            <a:r>
              <a:rPr lang="en-MT" sz="1800" dirty="0"/>
              <a:t>) and response.</a:t>
            </a:r>
          </a:p>
          <a:p>
            <a:r>
              <a:rPr lang="en-MT" sz="1800" dirty="0"/>
              <a:t>- Comorbidity screening/labs described:</a:t>
            </a:r>
          </a:p>
          <a:p>
            <a:r>
              <a:rPr lang="en-MT" sz="1800" dirty="0"/>
              <a:t>  - fasting lipid panel</a:t>
            </a:r>
          </a:p>
          <a:p>
            <a:r>
              <a:rPr lang="en-MT" sz="1800" dirty="0"/>
              <a:t>  - glucose/HbA1C screening for diabetes/prediabetes</a:t>
            </a:r>
          </a:p>
          <a:p>
            <a:r>
              <a:rPr lang="en-MT" sz="1800" dirty="0"/>
              <a:t>  - thyroid screening (e.g., TSH)</a:t>
            </a:r>
          </a:p>
          <a:p>
            <a:r>
              <a:rPr lang="en-MT" sz="1800" dirty="0"/>
              <a:t>  - liver function tests when indicated (e.g., concern for fatty liver/NASH)</a:t>
            </a:r>
          </a:p>
          <a:p>
            <a:r>
              <a:rPr lang="en-MT" sz="1800" dirty="0"/>
              <a:t>- Screen for and address key contraindications (especially untreated psychiatric illness, recent suicide attempt, substance use disorder, and medical instability making surgery dangerous).</a:t>
            </a:r>
          </a:p>
          <a:p>
            <a:r>
              <a:rPr lang="en-MT" sz="1800" dirty="0"/>
              <a:t>- Set expectations:</a:t>
            </a:r>
          </a:p>
          <a:p>
            <a:r>
              <a:rPr lang="en-MT" sz="1800" dirty="0"/>
              <a:t>  - bariatric surgery is major surgery with risks and requires </a:t>
            </a:r>
            <a:r>
              <a:rPr lang="en-MT" sz="1800" b="1" dirty="0"/>
              <a:t>permanent</a:t>
            </a:r>
            <a:r>
              <a:rPr lang="en-MT" sz="1800" dirty="0"/>
              <a:t> healthy dietary changes and regular follow up</a:t>
            </a:r>
          </a:p>
          <a:p>
            <a:endParaRPr lang="en-GB" sz="800" dirty="0"/>
          </a:p>
        </p:txBody>
      </p:sp>
      <p:pic>
        <p:nvPicPr>
          <p:cNvPr id="7" name="Picture 6" descr="A logo with a red star and blue text&#10;&#10;AI-generated content may be incorrect.">
            <a:extLst>
              <a:ext uri="{FF2B5EF4-FFF2-40B4-BE49-F238E27FC236}">
                <a16:creationId xmlns:a16="http://schemas.microsoft.com/office/drawing/2014/main" id="{0ED23616-6BA8-7101-E399-F3FBD803C691}"/>
              </a:ext>
            </a:extLst>
          </p:cNvPr>
          <p:cNvPicPr>
            <a:picLocks noChangeAspect="1"/>
          </p:cNvPicPr>
          <p:nvPr/>
        </p:nvPicPr>
        <p:blipFill>
          <a:blip r:embed="rId3"/>
          <a:stretch>
            <a:fillRect/>
          </a:stretch>
        </p:blipFill>
        <p:spPr>
          <a:xfrm>
            <a:off x="9075419" y="1179980"/>
            <a:ext cx="2473113" cy="945966"/>
          </a:xfrm>
          <a:prstGeom prst="rect">
            <a:avLst/>
          </a:prstGeom>
        </p:spPr>
      </p:pic>
      <p:sp>
        <p:nvSpPr>
          <p:cNvPr id="4" name="Date Placeholder 3">
            <a:extLst>
              <a:ext uri="{FF2B5EF4-FFF2-40B4-BE49-F238E27FC236}">
                <a16:creationId xmlns:a16="http://schemas.microsoft.com/office/drawing/2014/main" id="{CE6F30D3-B357-2386-E343-F2F6BBD00883}"/>
              </a:ext>
            </a:extLst>
          </p:cNvPr>
          <p:cNvSpPr>
            <a:spLocks noGrp="1"/>
          </p:cNvSpPr>
          <p:nvPr>
            <p:ph type="dt" sz="half" idx="10"/>
          </p:nvPr>
        </p:nvSpPr>
        <p:spPr>
          <a:xfrm>
            <a:off x="838200" y="6356350"/>
            <a:ext cx="2743200" cy="365125"/>
          </a:xfrm>
        </p:spPr>
        <p:txBody>
          <a:bodyPr>
            <a:normAutofit/>
          </a:bodyPr>
          <a:lstStyle/>
          <a:p>
            <a:pPr>
              <a:spcAft>
                <a:spcPts val="600"/>
              </a:spcAft>
            </a:pPr>
            <a:fld id="{0F996519-E62D-4F8C-AE1E-36928EC7D15C}" type="datetime1">
              <a:rPr lang="en-US"/>
              <a:pPr>
                <a:spcAft>
                  <a:spcPts val="600"/>
                </a:spcAft>
              </a:pPr>
              <a:t>2/12/26</a:t>
            </a:fld>
            <a:endParaRPr lang="en-US"/>
          </a:p>
        </p:txBody>
      </p:sp>
      <p:sp>
        <p:nvSpPr>
          <p:cNvPr id="5" name="Footer Placeholder 4">
            <a:extLst>
              <a:ext uri="{FF2B5EF4-FFF2-40B4-BE49-F238E27FC236}">
                <a16:creationId xmlns:a16="http://schemas.microsoft.com/office/drawing/2014/main" id="{2E641D60-BCBC-DE0B-30FD-4510FE80F60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B45251FB-B295-125B-69FE-8549CEE66161}"/>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a:pPr>
                <a:spcAft>
                  <a:spcPts val="600"/>
                </a:spcAft>
              </a:pPr>
              <a:t>31</a:t>
            </a:fld>
            <a:endParaRPr lang="en-US"/>
          </a:p>
        </p:txBody>
      </p:sp>
      <p:pic>
        <p:nvPicPr>
          <p:cNvPr id="11" name="Picture 10" descr="A group of people sitting on a bench&#10;&#10;Description automatically generated">
            <a:extLst>
              <a:ext uri="{FF2B5EF4-FFF2-40B4-BE49-F238E27FC236}">
                <a16:creationId xmlns:a16="http://schemas.microsoft.com/office/drawing/2014/main" id="{67C0814C-1AAA-4C4A-4354-A967D8FFC473}"/>
              </a:ext>
            </a:extLst>
          </p:cNvPr>
          <p:cNvPicPr>
            <a:picLocks noChangeAspect="1"/>
          </p:cNvPicPr>
          <p:nvPr/>
        </p:nvPicPr>
        <p:blipFill rotWithShape="1">
          <a:blip r:embed="rId4"/>
          <a:srcRect l="10908" r="2646" b="-2"/>
          <a:stretch/>
        </p:blipFill>
        <p:spPr>
          <a:xfrm>
            <a:off x="8930640" y="4122777"/>
            <a:ext cx="2522014" cy="1947456"/>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770430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9EE6-CA85-AAF8-2120-29B7663DF8A2}"/>
            </a:ext>
          </a:extLst>
        </p:cNvPr>
        <p:cNvGrpSpPr/>
        <p:nvPr/>
      </p:nvGrpSpPr>
      <p:grpSpPr>
        <a:xfrm>
          <a:off x="0" y="0"/>
          <a:ext cx="0" cy="0"/>
          <a:chOff x="0" y="0"/>
          <a:chExt cx="0" cy="0"/>
        </a:xfrm>
      </p:grpSpPr>
      <p:pic>
        <p:nvPicPr>
          <p:cNvPr id="11" name="Picture 10" descr="Colorized light photo effects">
            <a:extLst>
              <a:ext uri="{FF2B5EF4-FFF2-40B4-BE49-F238E27FC236}">
                <a16:creationId xmlns:a16="http://schemas.microsoft.com/office/drawing/2014/main" id="{2661CE5B-683F-1BB0-7A5F-FA4EA289A355}"/>
              </a:ext>
            </a:extLst>
          </p:cNvPr>
          <p:cNvPicPr>
            <a:picLocks noChangeAspect="1"/>
          </p:cNvPicPr>
          <p:nvPr/>
        </p:nvPicPr>
        <p:blipFill rotWithShape="1">
          <a:blip r:embed="rId2"/>
          <a:srcRect t="7859" b="7859"/>
          <a:stretch/>
        </p:blipFill>
        <p:spPr>
          <a:xfrm>
            <a:off x="1" y="-1055"/>
            <a:ext cx="12191998" cy="6859055"/>
          </a:xfrm>
          <a:prstGeom prst="rect">
            <a:avLst/>
          </a:prstGeom>
        </p:spPr>
      </p:pic>
      <p:sp>
        <p:nvSpPr>
          <p:cNvPr id="2" name="Title 1">
            <a:extLst>
              <a:ext uri="{FF2B5EF4-FFF2-40B4-BE49-F238E27FC236}">
                <a16:creationId xmlns:a16="http://schemas.microsoft.com/office/drawing/2014/main" id="{709BFCC2-2141-D4F4-9EE8-2E9B7A6C2782}"/>
              </a:ext>
            </a:extLst>
          </p:cNvPr>
          <p:cNvSpPr>
            <a:spLocks noGrp="1"/>
          </p:cNvSpPr>
          <p:nvPr>
            <p:ph type="title"/>
          </p:nvPr>
        </p:nvSpPr>
        <p:spPr/>
        <p:txBody>
          <a:bodyPr vert="horz" lIns="91440" tIns="45720" rIns="91440" bIns="45720" rtlCol="0">
            <a:normAutofit/>
          </a:bodyPr>
          <a:lstStyle/>
          <a:p>
            <a:r>
              <a:rPr lang="en-US" sz="3200" b="1" dirty="0">
                <a:latin typeface="Arial" panose="020B0604020202020204" pitchFamily="34" charset="0"/>
                <a:cs typeface="Arial" panose="020B0604020202020204" pitchFamily="34" charset="0"/>
              </a:rPr>
              <a:t>Intra gastric balloon</a:t>
            </a:r>
          </a:p>
        </p:txBody>
      </p:sp>
      <p:sp>
        <p:nvSpPr>
          <p:cNvPr id="15" name="Content Placeholder 14">
            <a:extLst>
              <a:ext uri="{FF2B5EF4-FFF2-40B4-BE49-F238E27FC236}">
                <a16:creationId xmlns:a16="http://schemas.microsoft.com/office/drawing/2014/main" id="{6AFAF597-771A-4A45-9019-39BE85A55EE5}"/>
              </a:ext>
            </a:extLst>
          </p:cNvPr>
          <p:cNvSpPr>
            <a:spLocks noGrp="1"/>
          </p:cNvSpPr>
          <p:nvPr>
            <p:ph idx="1"/>
          </p:nvPr>
        </p:nvSpPr>
        <p:spPr/>
        <p:txBody>
          <a:bodyPr/>
          <a:lstStyle/>
          <a:p>
            <a:endParaRPr lang="en-GB"/>
          </a:p>
        </p:txBody>
      </p:sp>
      <p:pic>
        <p:nvPicPr>
          <p:cNvPr id="10" name="Picture 9" descr="A diagram of a human stomach&#10;&#10;Description automatically generated">
            <a:extLst>
              <a:ext uri="{FF2B5EF4-FFF2-40B4-BE49-F238E27FC236}">
                <a16:creationId xmlns:a16="http://schemas.microsoft.com/office/drawing/2014/main" id="{87176C57-66C3-EC59-EF8A-689D058357D4}"/>
              </a:ext>
            </a:extLst>
          </p:cNvPr>
          <p:cNvPicPr>
            <a:picLocks noChangeAspect="1"/>
          </p:cNvPicPr>
          <p:nvPr/>
        </p:nvPicPr>
        <p:blipFill>
          <a:blip r:embed="rId3"/>
          <a:stretch>
            <a:fillRect/>
          </a:stretch>
        </p:blipFill>
        <p:spPr>
          <a:xfrm>
            <a:off x="1566217" y="2421924"/>
            <a:ext cx="3711146" cy="3711146"/>
          </a:xfrm>
          <a:prstGeom prst="rect">
            <a:avLst/>
          </a:prstGeom>
        </p:spPr>
      </p:pic>
      <p:pic>
        <p:nvPicPr>
          <p:cNvPr id="8" name="Content Placeholder 7" descr="Diagram of an esophagus and catheter&#10;&#10;Description automatically generated">
            <a:extLst>
              <a:ext uri="{FF2B5EF4-FFF2-40B4-BE49-F238E27FC236}">
                <a16:creationId xmlns:a16="http://schemas.microsoft.com/office/drawing/2014/main" id="{009DE7EA-FA5C-A9E3-DF21-2B14005E2A07}"/>
              </a:ext>
            </a:extLst>
          </p:cNvPr>
          <p:cNvPicPr>
            <a:picLocks noChangeAspect="1"/>
          </p:cNvPicPr>
          <p:nvPr/>
        </p:nvPicPr>
        <p:blipFill>
          <a:blip r:embed="rId4"/>
          <a:stretch>
            <a:fillRect/>
          </a:stretch>
        </p:blipFill>
        <p:spPr>
          <a:xfrm>
            <a:off x="6005380" y="348249"/>
            <a:ext cx="5167185" cy="2609428"/>
          </a:xfrm>
          <a:prstGeom prst="rect">
            <a:avLst/>
          </a:prstGeom>
        </p:spPr>
      </p:pic>
      <p:pic>
        <p:nvPicPr>
          <p:cNvPr id="3" name="Picture 2" descr="A logo with a red star and blue text&#10;&#10;AI-generated content may be incorrect.">
            <a:extLst>
              <a:ext uri="{FF2B5EF4-FFF2-40B4-BE49-F238E27FC236}">
                <a16:creationId xmlns:a16="http://schemas.microsoft.com/office/drawing/2014/main" id="{1C32C184-DCE9-7D1C-6C93-B130BD8FFFD3}"/>
              </a:ext>
            </a:extLst>
          </p:cNvPr>
          <p:cNvPicPr>
            <a:picLocks noChangeAspect="1"/>
          </p:cNvPicPr>
          <p:nvPr/>
        </p:nvPicPr>
        <p:blipFill>
          <a:blip r:embed="rId5"/>
          <a:stretch>
            <a:fillRect/>
          </a:stretch>
        </p:blipFill>
        <p:spPr>
          <a:xfrm>
            <a:off x="7352415" y="4614555"/>
            <a:ext cx="2473113" cy="945966"/>
          </a:xfrm>
          <a:prstGeom prst="rect">
            <a:avLst/>
          </a:prstGeom>
        </p:spPr>
      </p:pic>
    </p:spTree>
    <p:extLst>
      <p:ext uri="{BB962C8B-B14F-4D97-AF65-F5344CB8AC3E}">
        <p14:creationId xmlns:p14="http://schemas.microsoft.com/office/powerpoint/2010/main" val="509543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 up of a logo&#10;&#10;Description automatically generated">
            <a:extLst>
              <a:ext uri="{FF2B5EF4-FFF2-40B4-BE49-F238E27FC236}">
                <a16:creationId xmlns:a16="http://schemas.microsoft.com/office/drawing/2014/main" id="{4A6D80DA-5831-473F-83AE-822A150B4FD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788" t="1471" r="9368" b="24229"/>
          <a:stretch/>
        </p:blipFill>
        <p:spPr>
          <a:xfrm rot="730663">
            <a:off x="6335664" y="1227456"/>
            <a:ext cx="5159572" cy="4256596"/>
          </a:xfrm>
          <a:prstGeom prst="rect">
            <a:avLst/>
          </a:prstGeom>
        </p:spPr>
      </p:pic>
      <p:pic>
        <p:nvPicPr>
          <p:cNvPr id="29" name="Picture 28" descr="A close up of a logo&#10;&#10;Description automatically generated">
            <a:extLst>
              <a:ext uri="{FF2B5EF4-FFF2-40B4-BE49-F238E27FC236}">
                <a16:creationId xmlns:a16="http://schemas.microsoft.com/office/drawing/2014/main" id="{C1F0C6B6-188F-4C00-92F2-D9E8B07A13AF}"/>
              </a:ext>
            </a:extLst>
          </p:cNvPr>
          <p:cNvPicPr>
            <a:picLocks noChangeAspect="1"/>
          </p:cNvPicPr>
          <p:nvPr/>
        </p:nvPicPr>
        <p:blipFill rotWithShape="1">
          <a:blip r:embed="rId5">
            <a:extLst>
              <a:ext uri="{28A0092B-C50C-407E-A947-70E740481C1C}">
                <a14:useLocalDpi xmlns:a14="http://schemas.microsoft.com/office/drawing/2010/main" val="0"/>
              </a:ext>
            </a:extLst>
          </a:blip>
          <a:srcRect l="18788" t="1471" r="10861" b="21223"/>
          <a:stretch/>
        </p:blipFill>
        <p:spPr>
          <a:xfrm rot="729132">
            <a:off x="655895" y="1104637"/>
            <a:ext cx="5052325" cy="4428838"/>
          </a:xfrm>
          <a:prstGeom prst="rect">
            <a:avLst/>
          </a:prstGeom>
        </p:spPr>
      </p:pic>
      <p:grpSp>
        <p:nvGrpSpPr>
          <p:cNvPr id="2" name="Group 1">
            <a:extLst>
              <a:ext uri="{FF2B5EF4-FFF2-40B4-BE49-F238E27FC236}">
                <a16:creationId xmlns:a16="http://schemas.microsoft.com/office/drawing/2014/main" id="{F060FA5D-73EB-4C23-B822-39459245E422}"/>
              </a:ext>
            </a:extLst>
          </p:cNvPr>
          <p:cNvGrpSpPr/>
          <p:nvPr/>
        </p:nvGrpSpPr>
        <p:grpSpPr>
          <a:xfrm>
            <a:off x="3068355" y="3020400"/>
            <a:ext cx="2621838" cy="1975028"/>
            <a:chOff x="3070372" y="2225763"/>
            <a:chExt cx="2621838" cy="1975028"/>
          </a:xfrm>
        </p:grpSpPr>
        <p:sp>
          <p:nvSpPr>
            <p:cNvPr id="39" name="Freeform: Shape 38">
              <a:extLst>
                <a:ext uri="{FF2B5EF4-FFF2-40B4-BE49-F238E27FC236}">
                  <a16:creationId xmlns:a16="http://schemas.microsoft.com/office/drawing/2014/main" id="{851E1912-8593-4A84-AD3D-81CC3D5EA70E}"/>
                </a:ext>
              </a:extLst>
            </p:cNvPr>
            <p:cNvSpPr/>
            <p:nvPr/>
          </p:nvSpPr>
          <p:spPr>
            <a:xfrm>
              <a:off x="4144067" y="2225763"/>
              <a:ext cx="1548143" cy="433368"/>
            </a:xfrm>
            <a:custGeom>
              <a:avLst/>
              <a:gdLst>
                <a:gd name="connsiteX0" fmla="*/ 0 w 1608939"/>
                <a:gd name="connsiteY0" fmla="*/ 117695 h 519937"/>
                <a:gd name="connsiteX1" fmla="*/ 543208 w 1608939"/>
                <a:gd name="connsiteY1" fmla="*/ 488887 h 519937"/>
                <a:gd name="connsiteX2" fmla="*/ 1475715 w 1608939"/>
                <a:gd name="connsiteY2" fmla="*/ 443620 h 519937"/>
                <a:gd name="connsiteX3" fmla="*/ 1602463 w 1608939"/>
                <a:gd name="connsiteY3" fmla="*/ 0 h 519937"/>
                <a:gd name="connsiteX4" fmla="*/ 1602463 w 1608939"/>
                <a:gd name="connsiteY4" fmla="*/ 0 h 519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939" h="519937">
                  <a:moveTo>
                    <a:pt x="0" y="117695"/>
                  </a:moveTo>
                  <a:cubicBezTo>
                    <a:pt x="148627" y="276130"/>
                    <a:pt x="297255" y="434566"/>
                    <a:pt x="543208" y="488887"/>
                  </a:cubicBezTo>
                  <a:cubicBezTo>
                    <a:pt x="789161" y="543208"/>
                    <a:pt x="1299173" y="525101"/>
                    <a:pt x="1475715" y="443620"/>
                  </a:cubicBezTo>
                  <a:cubicBezTo>
                    <a:pt x="1652257" y="362139"/>
                    <a:pt x="1602463" y="0"/>
                    <a:pt x="1602463" y="0"/>
                  </a:cubicBezTo>
                  <a:lnTo>
                    <a:pt x="1602463" y="0"/>
                  </a:ln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B31C60B6-FCCF-4441-B7C0-79E0DE02791F}"/>
                </a:ext>
              </a:extLst>
            </p:cNvPr>
            <p:cNvSpPr/>
            <p:nvPr/>
          </p:nvSpPr>
          <p:spPr>
            <a:xfrm rot="1611908">
              <a:off x="3496596" y="3268583"/>
              <a:ext cx="1626764" cy="705315"/>
            </a:xfrm>
            <a:custGeom>
              <a:avLst/>
              <a:gdLst>
                <a:gd name="connsiteX0" fmla="*/ 0 w 1608939"/>
                <a:gd name="connsiteY0" fmla="*/ 117695 h 519937"/>
                <a:gd name="connsiteX1" fmla="*/ 543208 w 1608939"/>
                <a:gd name="connsiteY1" fmla="*/ 488887 h 519937"/>
                <a:gd name="connsiteX2" fmla="*/ 1475715 w 1608939"/>
                <a:gd name="connsiteY2" fmla="*/ 443620 h 519937"/>
                <a:gd name="connsiteX3" fmla="*/ 1602463 w 1608939"/>
                <a:gd name="connsiteY3" fmla="*/ 0 h 519937"/>
                <a:gd name="connsiteX4" fmla="*/ 1602463 w 1608939"/>
                <a:gd name="connsiteY4" fmla="*/ 0 h 519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939" h="519937">
                  <a:moveTo>
                    <a:pt x="0" y="117695"/>
                  </a:moveTo>
                  <a:cubicBezTo>
                    <a:pt x="148627" y="276130"/>
                    <a:pt x="297255" y="434566"/>
                    <a:pt x="543208" y="488887"/>
                  </a:cubicBezTo>
                  <a:cubicBezTo>
                    <a:pt x="789161" y="543208"/>
                    <a:pt x="1299173" y="525101"/>
                    <a:pt x="1475715" y="443620"/>
                  </a:cubicBezTo>
                  <a:cubicBezTo>
                    <a:pt x="1652257" y="362139"/>
                    <a:pt x="1602463" y="0"/>
                    <a:pt x="1602463" y="0"/>
                  </a:cubicBezTo>
                  <a:lnTo>
                    <a:pt x="1602463" y="0"/>
                  </a:ln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0921ABAE-DC78-4752-B828-828481CA62A1}"/>
                </a:ext>
              </a:extLst>
            </p:cNvPr>
            <p:cNvSpPr/>
            <p:nvPr/>
          </p:nvSpPr>
          <p:spPr>
            <a:xfrm rot="1891901">
              <a:off x="3070372" y="3593490"/>
              <a:ext cx="1701037" cy="607301"/>
            </a:xfrm>
            <a:custGeom>
              <a:avLst/>
              <a:gdLst>
                <a:gd name="connsiteX0" fmla="*/ 0 w 1608939"/>
                <a:gd name="connsiteY0" fmla="*/ 117695 h 519937"/>
                <a:gd name="connsiteX1" fmla="*/ 543208 w 1608939"/>
                <a:gd name="connsiteY1" fmla="*/ 488887 h 519937"/>
                <a:gd name="connsiteX2" fmla="*/ 1475715 w 1608939"/>
                <a:gd name="connsiteY2" fmla="*/ 443620 h 519937"/>
                <a:gd name="connsiteX3" fmla="*/ 1602463 w 1608939"/>
                <a:gd name="connsiteY3" fmla="*/ 0 h 519937"/>
                <a:gd name="connsiteX4" fmla="*/ 1602463 w 1608939"/>
                <a:gd name="connsiteY4" fmla="*/ 0 h 519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939" h="519937">
                  <a:moveTo>
                    <a:pt x="0" y="117695"/>
                  </a:moveTo>
                  <a:cubicBezTo>
                    <a:pt x="148627" y="276130"/>
                    <a:pt x="297255" y="434566"/>
                    <a:pt x="543208" y="488887"/>
                  </a:cubicBezTo>
                  <a:cubicBezTo>
                    <a:pt x="789161" y="543208"/>
                    <a:pt x="1299173" y="525101"/>
                    <a:pt x="1475715" y="443620"/>
                  </a:cubicBezTo>
                  <a:cubicBezTo>
                    <a:pt x="1652257" y="362139"/>
                    <a:pt x="1602463" y="0"/>
                    <a:pt x="1602463" y="0"/>
                  </a:cubicBezTo>
                  <a:lnTo>
                    <a:pt x="1602463" y="0"/>
                  </a:ln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41DAAE5-6B67-453D-8A9A-19ECB4269926}"/>
                </a:ext>
              </a:extLst>
            </p:cNvPr>
            <p:cNvSpPr/>
            <p:nvPr/>
          </p:nvSpPr>
          <p:spPr>
            <a:xfrm>
              <a:off x="4583626" y="2685921"/>
              <a:ext cx="562532" cy="1170585"/>
            </a:xfrm>
            <a:custGeom>
              <a:avLst/>
              <a:gdLst>
                <a:gd name="connsiteX0" fmla="*/ 577755 w 585506"/>
                <a:gd name="connsiteY0" fmla="*/ 0 h 1055427"/>
                <a:gd name="connsiteX1" fmla="*/ 504967 w 585506"/>
                <a:gd name="connsiteY1" fmla="*/ 418531 h 1055427"/>
                <a:gd name="connsiteX2" fmla="*/ 0 w 585506"/>
                <a:gd name="connsiteY2" fmla="*/ 1055427 h 1055427"/>
                <a:gd name="connsiteX3" fmla="*/ 0 w 585506"/>
                <a:gd name="connsiteY3" fmla="*/ 1055427 h 1055427"/>
                <a:gd name="connsiteX0" fmla="*/ 577755 w 581619"/>
                <a:gd name="connsiteY0" fmla="*/ 0 h 1055427"/>
                <a:gd name="connsiteX1" fmla="*/ 482619 w 581619"/>
                <a:gd name="connsiteY1" fmla="*/ 446184 h 1055427"/>
                <a:gd name="connsiteX2" fmla="*/ 0 w 581619"/>
                <a:gd name="connsiteY2" fmla="*/ 1055427 h 1055427"/>
                <a:gd name="connsiteX3" fmla="*/ 0 w 581619"/>
                <a:gd name="connsiteY3" fmla="*/ 1055427 h 1055427"/>
                <a:gd name="connsiteX0" fmla="*/ 577755 w 581207"/>
                <a:gd name="connsiteY0" fmla="*/ 0 h 1055427"/>
                <a:gd name="connsiteX1" fmla="*/ 482619 w 581207"/>
                <a:gd name="connsiteY1" fmla="*/ 446184 h 1055427"/>
                <a:gd name="connsiteX2" fmla="*/ 0 w 581207"/>
                <a:gd name="connsiteY2" fmla="*/ 1055427 h 1055427"/>
                <a:gd name="connsiteX3" fmla="*/ 0 w 581207"/>
                <a:gd name="connsiteY3" fmla="*/ 1055427 h 1055427"/>
                <a:gd name="connsiteX0" fmla="*/ 577755 w 579891"/>
                <a:gd name="connsiteY0" fmla="*/ 0 h 1055427"/>
                <a:gd name="connsiteX1" fmla="*/ 482619 w 579891"/>
                <a:gd name="connsiteY1" fmla="*/ 446184 h 1055427"/>
                <a:gd name="connsiteX2" fmla="*/ 0 w 579891"/>
                <a:gd name="connsiteY2" fmla="*/ 1055427 h 1055427"/>
                <a:gd name="connsiteX3" fmla="*/ 0 w 579891"/>
                <a:gd name="connsiteY3" fmla="*/ 1055427 h 1055427"/>
                <a:gd name="connsiteX0" fmla="*/ 577755 w 579127"/>
                <a:gd name="connsiteY0" fmla="*/ 0 h 1055427"/>
                <a:gd name="connsiteX1" fmla="*/ 454416 w 579127"/>
                <a:gd name="connsiteY1" fmla="*/ 482926 h 1055427"/>
                <a:gd name="connsiteX2" fmla="*/ 0 w 579127"/>
                <a:gd name="connsiteY2" fmla="*/ 1055427 h 1055427"/>
                <a:gd name="connsiteX3" fmla="*/ 0 w 579127"/>
                <a:gd name="connsiteY3" fmla="*/ 1055427 h 1055427"/>
              </a:gdLst>
              <a:ahLst/>
              <a:cxnLst>
                <a:cxn ang="0">
                  <a:pos x="connsiteX0" y="connsiteY0"/>
                </a:cxn>
                <a:cxn ang="0">
                  <a:pos x="connsiteX1" y="connsiteY1"/>
                </a:cxn>
                <a:cxn ang="0">
                  <a:pos x="connsiteX2" y="connsiteY2"/>
                </a:cxn>
                <a:cxn ang="0">
                  <a:pos x="connsiteX3" y="connsiteY3"/>
                </a:cxn>
              </a:cxnLst>
              <a:rect l="l" t="t" r="r" b="b"/>
              <a:pathLst>
                <a:path w="579127" h="1055427">
                  <a:moveTo>
                    <a:pt x="577755" y="0"/>
                  </a:moveTo>
                  <a:cubicBezTo>
                    <a:pt x="589507" y="121313"/>
                    <a:pt x="523890" y="307022"/>
                    <a:pt x="454416" y="482926"/>
                  </a:cubicBezTo>
                  <a:cubicBezTo>
                    <a:pt x="384942" y="658830"/>
                    <a:pt x="75736" y="960010"/>
                    <a:pt x="0" y="1055427"/>
                  </a:cubicBezTo>
                  <a:lnTo>
                    <a:pt x="0" y="1055427"/>
                  </a:lnTo>
                </a:path>
              </a:pathLst>
            </a:cu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58CCE82D-3544-46EB-A6ED-1E770C709F5C}"/>
                </a:ext>
              </a:extLst>
            </p:cNvPr>
            <p:cNvSpPr/>
            <p:nvPr/>
          </p:nvSpPr>
          <p:spPr>
            <a:xfrm>
              <a:off x="4134714" y="2648245"/>
              <a:ext cx="667832" cy="1142765"/>
            </a:xfrm>
            <a:custGeom>
              <a:avLst/>
              <a:gdLst>
                <a:gd name="connsiteX0" fmla="*/ 577755 w 585506"/>
                <a:gd name="connsiteY0" fmla="*/ 0 h 1055427"/>
                <a:gd name="connsiteX1" fmla="*/ 504967 w 585506"/>
                <a:gd name="connsiteY1" fmla="*/ 418531 h 1055427"/>
                <a:gd name="connsiteX2" fmla="*/ 0 w 585506"/>
                <a:gd name="connsiteY2" fmla="*/ 1055427 h 1055427"/>
                <a:gd name="connsiteX3" fmla="*/ 0 w 585506"/>
                <a:gd name="connsiteY3" fmla="*/ 1055427 h 1055427"/>
                <a:gd name="connsiteX0" fmla="*/ 577755 w 581619"/>
                <a:gd name="connsiteY0" fmla="*/ 0 h 1055427"/>
                <a:gd name="connsiteX1" fmla="*/ 482619 w 581619"/>
                <a:gd name="connsiteY1" fmla="*/ 446184 h 1055427"/>
                <a:gd name="connsiteX2" fmla="*/ 0 w 581619"/>
                <a:gd name="connsiteY2" fmla="*/ 1055427 h 1055427"/>
                <a:gd name="connsiteX3" fmla="*/ 0 w 581619"/>
                <a:gd name="connsiteY3" fmla="*/ 1055427 h 1055427"/>
                <a:gd name="connsiteX0" fmla="*/ 577755 w 581207"/>
                <a:gd name="connsiteY0" fmla="*/ 0 h 1055427"/>
                <a:gd name="connsiteX1" fmla="*/ 482619 w 581207"/>
                <a:gd name="connsiteY1" fmla="*/ 446184 h 1055427"/>
                <a:gd name="connsiteX2" fmla="*/ 0 w 581207"/>
                <a:gd name="connsiteY2" fmla="*/ 1055427 h 1055427"/>
                <a:gd name="connsiteX3" fmla="*/ 0 w 581207"/>
                <a:gd name="connsiteY3" fmla="*/ 1055427 h 1055427"/>
                <a:gd name="connsiteX0" fmla="*/ 577755 w 579891"/>
                <a:gd name="connsiteY0" fmla="*/ 0 h 1055427"/>
                <a:gd name="connsiteX1" fmla="*/ 482619 w 579891"/>
                <a:gd name="connsiteY1" fmla="*/ 446184 h 1055427"/>
                <a:gd name="connsiteX2" fmla="*/ 0 w 579891"/>
                <a:gd name="connsiteY2" fmla="*/ 1055427 h 1055427"/>
                <a:gd name="connsiteX3" fmla="*/ 0 w 579891"/>
                <a:gd name="connsiteY3" fmla="*/ 1055427 h 1055427"/>
                <a:gd name="connsiteX0" fmla="*/ 577755 w 579191"/>
                <a:gd name="connsiteY0" fmla="*/ 0 h 1055427"/>
                <a:gd name="connsiteX1" fmla="*/ 457868 w 579191"/>
                <a:gd name="connsiteY1" fmla="*/ 427813 h 1055427"/>
                <a:gd name="connsiteX2" fmla="*/ 0 w 579191"/>
                <a:gd name="connsiteY2" fmla="*/ 1055427 h 1055427"/>
                <a:gd name="connsiteX3" fmla="*/ 0 w 579191"/>
                <a:gd name="connsiteY3" fmla="*/ 1055427 h 1055427"/>
              </a:gdLst>
              <a:ahLst/>
              <a:cxnLst>
                <a:cxn ang="0">
                  <a:pos x="connsiteX0" y="connsiteY0"/>
                </a:cxn>
                <a:cxn ang="0">
                  <a:pos x="connsiteX1" y="connsiteY1"/>
                </a:cxn>
                <a:cxn ang="0">
                  <a:pos x="connsiteX2" y="connsiteY2"/>
                </a:cxn>
                <a:cxn ang="0">
                  <a:pos x="connsiteX3" y="connsiteY3"/>
                </a:cxn>
              </a:cxnLst>
              <a:rect l="l" t="t" r="r" b="b"/>
              <a:pathLst>
                <a:path w="579191" h="1055427">
                  <a:moveTo>
                    <a:pt x="577755" y="0"/>
                  </a:moveTo>
                  <a:cubicBezTo>
                    <a:pt x="589507" y="121313"/>
                    <a:pt x="527342" y="251909"/>
                    <a:pt x="457868" y="427813"/>
                  </a:cubicBezTo>
                  <a:cubicBezTo>
                    <a:pt x="388394" y="603717"/>
                    <a:pt x="76311" y="950825"/>
                    <a:pt x="0" y="1055427"/>
                  </a:cubicBezTo>
                  <a:lnTo>
                    <a:pt x="0" y="1055427"/>
                  </a:lnTo>
                </a:path>
              </a:pathLst>
            </a:cu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AC2DA26F-D4C7-40B1-8318-FEDD74CA4C4C}"/>
                </a:ext>
              </a:extLst>
            </p:cNvPr>
            <p:cNvSpPr/>
            <p:nvPr/>
          </p:nvSpPr>
          <p:spPr>
            <a:xfrm rot="21364724">
              <a:off x="4942450" y="2659131"/>
              <a:ext cx="527443" cy="1142765"/>
            </a:xfrm>
            <a:custGeom>
              <a:avLst/>
              <a:gdLst>
                <a:gd name="connsiteX0" fmla="*/ 577755 w 585506"/>
                <a:gd name="connsiteY0" fmla="*/ 0 h 1055427"/>
                <a:gd name="connsiteX1" fmla="*/ 504967 w 585506"/>
                <a:gd name="connsiteY1" fmla="*/ 418531 h 1055427"/>
                <a:gd name="connsiteX2" fmla="*/ 0 w 585506"/>
                <a:gd name="connsiteY2" fmla="*/ 1055427 h 1055427"/>
                <a:gd name="connsiteX3" fmla="*/ 0 w 585506"/>
                <a:gd name="connsiteY3" fmla="*/ 1055427 h 1055427"/>
                <a:gd name="connsiteX0" fmla="*/ 577755 w 581619"/>
                <a:gd name="connsiteY0" fmla="*/ 0 h 1055427"/>
                <a:gd name="connsiteX1" fmla="*/ 482619 w 581619"/>
                <a:gd name="connsiteY1" fmla="*/ 446184 h 1055427"/>
                <a:gd name="connsiteX2" fmla="*/ 0 w 581619"/>
                <a:gd name="connsiteY2" fmla="*/ 1055427 h 1055427"/>
                <a:gd name="connsiteX3" fmla="*/ 0 w 581619"/>
                <a:gd name="connsiteY3" fmla="*/ 1055427 h 1055427"/>
                <a:gd name="connsiteX0" fmla="*/ 577755 w 581207"/>
                <a:gd name="connsiteY0" fmla="*/ 0 h 1055427"/>
                <a:gd name="connsiteX1" fmla="*/ 482619 w 581207"/>
                <a:gd name="connsiteY1" fmla="*/ 446184 h 1055427"/>
                <a:gd name="connsiteX2" fmla="*/ 0 w 581207"/>
                <a:gd name="connsiteY2" fmla="*/ 1055427 h 1055427"/>
                <a:gd name="connsiteX3" fmla="*/ 0 w 581207"/>
                <a:gd name="connsiteY3" fmla="*/ 1055427 h 1055427"/>
                <a:gd name="connsiteX0" fmla="*/ 577755 w 579891"/>
                <a:gd name="connsiteY0" fmla="*/ 0 h 1055427"/>
                <a:gd name="connsiteX1" fmla="*/ 482619 w 579891"/>
                <a:gd name="connsiteY1" fmla="*/ 446184 h 1055427"/>
                <a:gd name="connsiteX2" fmla="*/ 0 w 579891"/>
                <a:gd name="connsiteY2" fmla="*/ 1055427 h 1055427"/>
                <a:gd name="connsiteX3" fmla="*/ 0 w 579891"/>
                <a:gd name="connsiteY3" fmla="*/ 1055427 h 1055427"/>
              </a:gdLst>
              <a:ahLst/>
              <a:cxnLst>
                <a:cxn ang="0">
                  <a:pos x="connsiteX0" y="connsiteY0"/>
                </a:cxn>
                <a:cxn ang="0">
                  <a:pos x="connsiteX1" y="connsiteY1"/>
                </a:cxn>
                <a:cxn ang="0">
                  <a:pos x="connsiteX2" y="connsiteY2"/>
                </a:cxn>
                <a:cxn ang="0">
                  <a:pos x="connsiteX3" y="connsiteY3"/>
                </a:cxn>
              </a:cxnLst>
              <a:rect l="l" t="t" r="r" b="b"/>
              <a:pathLst>
                <a:path w="579891" h="1055427">
                  <a:moveTo>
                    <a:pt x="577755" y="0"/>
                  </a:moveTo>
                  <a:cubicBezTo>
                    <a:pt x="589507" y="121313"/>
                    <a:pt x="552093" y="270280"/>
                    <a:pt x="482619" y="446184"/>
                  </a:cubicBezTo>
                  <a:cubicBezTo>
                    <a:pt x="413145" y="622088"/>
                    <a:pt x="80436" y="953887"/>
                    <a:pt x="0" y="1055427"/>
                  </a:cubicBezTo>
                  <a:lnTo>
                    <a:pt x="0" y="1055427"/>
                  </a:lnTo>
                </a:path>
              </a:pathLst>
            </a:cu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itle 1">
            <a:extLst>
              <a:ext uri="{FF2B5EF4-FFF2-40B4-BE49-F238E27FC236}">
                <a16:creationId xmlns:a16="http://schemas.microsoft.com/office/drawing/2014/main" id="{8A640907-E944-4BB1-A0A1-6E3B7145DB2F}"/>
              </a:ext>
            </a:extLst>
          </p:cNvPr>
          <p:cNvSpPr txBox="1">
            <a:spLocks/>
          </p:cNvSpPr>
          <p:nvPr/>
        </p:nvSpPr>
        <p:spPr>
          <a:xfrm>
            <a:off x="0" y="13956"/>
            <a:ext cx="12192000" cy="697438"/>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latin typeface="+mn-lt"/>
              </a:rPr>
              <a:t>Creating a short and narrow </a:t>
            </a:r>
            <a:r>
              <a:rPr lang="en-US" sz="2800" dirty="0" err="1">
                <a:latin typeface="+mn-lt"/>
              </a:rPr>
              <a:t>Endoluminally</a:t>
            </a:r>
            <a:r>
              <a:rPr lang="en-US" sz="2800" dirty="0">
                <a:latin typeface="+mn-lt"/>
              </a:rPr>
              <a:t> Plicated Gastric Pouch</a:t>
            </a:r>
          </a:p>
        </p:txBody>
      </p:sp>
      <p:grpSp>
        <p:nvGrpSpPr>
          <p:cNvPr id="7" name="Group 6">
            <a:extLst>
              <a:ext uri="{FF2B5EF4-FFF2-40B4-BE49-F238E27FC236}">
                <a16:creationId xmlns:a16="http://schemas.microsoft.com/office/drawing/2014/main" id="{20E38E05-B9B4-49FF-A08D-99D25D350535}"/>
              </a:ext>
            </a:extLst>
          </p:cNvPr>
          <p:cNvGrpSpPr/>
          <p:nvPr/>
        </p:nvGrpSpPr>
        <p:grpSpPr>
          <a:xfrm>
            <a:off x="7241221" y="1373752"/>
            <a:ext cx="5096514" cy="4738977"/>
            <a:chOff x="7241221" y="705842"/>
            <a:chExt cx="5096514" cy="4738977"/>
          </a:xfrm>
        </p:grpSpPr>
        <p:pic>
          <p:nvPicPr>
            <p:cNvPr id="4" name="Picture 3">
              <a:extLst>
                <a:ext uri="{FF2B5EF4-FFF2-40B4-BE49-F238E27FC236}">
                  <a16:creationId xmlns:a16="http://schemas.microsoft.com/office/drawing/2014/main" id="{09CD9D29-0D10-415C-BFF5-3EAA8B6CB02F}"/>
                </a:ext>
              </a:extLst>
            </p:cNvPr>
            <p:cNvPicPr>
              <a:picLocks noChangeAspect="1"/>
            </p:cNvPicPr>
            <p:nvPr/>
          </p:nvPicPr>
          <p:blipFill rotWithShape="1">
            <a:blip r:embed="rId6">
              <a:extLst>
                <a:ext uri="{28A0092B-C50C-407E-A947-70E740481C1C}">
                  <a14:useLocalDpi xmlns:a14="http://schemas.microsoft.com/office/drawing/2010/main" val="0"/>
                </a:ext>
              </a:extLst>
            </a:blip>
            <a:srcRect l="2644" t="5777" b="12672"/>
            <a:stretch/>
          </p:blipFill>
          <p:spPr>
            <a:xfrm>
              <a:off x="7241221" y="705842"/>
              <a:ext cx="4674355" cy="4738977"/>
            </a:xfrm>
            <a:prstGeom prst="rect">
              <a:avLst/>
            </a:prstGeom>
          </p:spPr>
        </p:pic>
        <p:grpSp>
          <p:nvGrpSpPr>
            <p:cNvPr id="6" name="Group 5">
              <a:extLst>
                <a:ext uri="{FF2B5EF4-FFF2-40B4-BE49-F238E27FC236}">
                  <a16:creationId xmlns:a16="http://schemas.microsoft.com/office/drawing/2014/main" id="{EA77F32C-54BF-48BE-854F-5FFD7ED80A4D}"/>
                </a:ext>
              </a:extLst>
            </p:cNvPr>
            <p:cNvGrpSpPr/>
            <p:nvPr/>
          </p:nvGrpSpPr>
          <p:grpSpPr>
            <a:xfrm>
              <a:off x="9085057" y="1388334"/>
              <a:ext cx="3252678" cy="3460027"/>
              <a:chOff x="8830621" y="1555307"/>
              <a:chExt cx="3252678" cy="3460027"/>
            </a:xfrm>
          </p:grpSpPr>
          <p:sp>
            <p:nvSpPr>
              <p:cNvPr id="37" name="TextBox 36">
                <a:extLst>
                  <a:ext uri="{FF2B5EF4-FFF2-40B4-BE49-F238E27FC236}">
                    <a16:creationId xmlns:a16="http://schemas.microsoft.com/office/drawing/2014/main" id="{A4800DF8-FE38-4747-BC41-8C2EFCBDE32E}"/>
                  </a:ext>
                </a:extLst>
              </p:cNvPr>
              <p:cNvSpPr txBox="1"/>
              <p:nvPr/>
            </p:nvSpPr>
            <p:spPr>
              <a:xfrm rot="1321088">
                <a:off x="10947410" y="3810807"/>
                <a:ext cx="1135889" cy="369332"/>
              </a:xfrm>
              <a:prstGeom prst="rect">
                <a:avLst/>
              </a:prstGeom>
              <a:noFill/>
            </p:spPr>
            <p:txBody>
              <a:bodyPr wrap="square" rtlCol="0">
                <a:spAutoFit/>
              </a:bodyPr>
              <a:lstStyle/>
              <a:p>
                <a:r>
                  <a:rPr lang="en-US" b="1" i="1" dirty="0">
                    <a:solidFill>
                      <a:srgbClr val="000000"/>
                    </a:solidFill>
                  </a:rPr>
                  <a:t>SHORTER</a:t>
                </a:r>
              </a:p>
            </p:txBody>
          </p:sp>
          <p:cxnSp>
            <p:nvCxnSpPr>
              <p:cNvPr id="24" name="Straight Connector 23">
                <a:extLst>
                  <a:ext uri="{FF2B5EF4-FFF2-40B4-BE49-F238E27FC236}">
                    <a16:creationId xmlns:a16="http://schemas.microsoft.com/office/drawing/2014/main" id="{CA47ADAB-0E5C-4C70-8C7B-88CEDB270660}"/>
                  </a:ext>
                </a:extLst>
              </p:cNvPr>
              <p:cNvCxnSpPr>
                <a:cxnSpLocks/>
              </p:cNvCxnSpPr>
              <p:nvPr/>
            </p:nvCxnSpPr>
            <p:spPr>
              <a:xfrm>
                <a:off x="10161682" y="1555307"/>
                <a:ext cx="1656946" cy="0"/>
              </a:xfrm>
              <a:prstGeom prst="line">
                <a:avLst/>
              </a:prstGeom>
              <a:ln w="63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C7A5C9D-800C-4FA2-94A7-52A6554DE824}"/>
                  </a:ext>
                </a:extLst>
              </p:cNvPr>
              <p:cNvCxnSpPr>
                <a:cxnSpLocks/>
              </p:cNvCxnSpPr>
              <p:nvPr/>
            </p:nvCxnSpPr>
            <p:spPr>
              <a:xfrm>
                <a:off x="8830621" y="5015334"/>
                <a:ext cx="3015445" cy="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7DBF251-7216-4D26-BE8A-788C6B35B583}"/>
                </a:ext>
              </a:extLst>
            </p:cNvPr>
            <p:cNvGrpSpPr/>
            <p:nvPr/>
          </p:nvGrpSpPr>
          <p:grpSpPr>
            <a:xfrm>
              <a:off x="9152857" y="2414549"/>
              <a:ext cx="2238639" cy="1773260"/>
              <a:chOff x="8882516" y="2350941"/>
              <a:chExt cx="2238639" cy="1773260"/>
            </a:xfrm>
          </p:grpSpPr>
          <p:sp>
            <p:nvSpPr>
              <p:cNvPr id="36" name="TextBox 35">
                <a:extLst>
                  <a:ext uri="{FF2B5EF4-FFF2-40B4-BE49-F238E27FC236}">
                    <a16:creationId xmlns:a16="http://schemas.microsoft.com/office/drawing/2014/main" id="{9D4EC7DE-225C-4F75-8991-4546546173AF}"/>
                  </a:ext>
                </a:extLst>
              </p:cNvPr>
              <p:cNvSpPr txBox="1"/>
              <p:nvPr/>
            </p:nvSpPr>
            <p:spPr>
              <a:xfrm rot="1338455">
                <a:off x="9351579" y="3014435"/>
                <a:ext cx="1327184" cy="369332"/>
              </a:xfrm>
              <a:prstGeom prst="rect">
                <a:avLst/>
              </a:prstGeom>
              <a:noFill/>
            </p:spPr>
            <p:txBody>
              <a:bodyPr wrap="square" rtlCol="0">
                <a:spAutoFit/>
              </a:bodyPr>
              <a:lstStyle/>
              <a:p>
                <a:r>
                  <a:rPr lang="en-US" b="1" i="1" dirty="0"/>
                  <a:t>NARROWER</a:t>
                </a:r>
                <a:endParaRPr lang="en-US" sz="1400" b="1" i="1" dirty="0"/>
              </a:p>
            </p:txBody>
          </p:sp>
          <p:cxnSp>
            <p:nvCxnSpPr>
              <p:cNvPr id="52" name="Straight Connector 51">
                <a:extLst>
                  <a:ext uri="{FF2B5EF4-FFF2-40B4-BE49-F238E27FC236}">
                    <a16:creationId xmlns:a16="http://schemas.microsoft.com/office/drawing/2014/main" id="{F0348D9C-D202-4994-A3CE-DDB3A5A9761A}"/>
                  </a:ext>
                </a:extLst>
              </p:cNvPr>
              <p:cNvCxnSpPr>
                <a:cxnSpLocks/>
              </p:cNvCxnSpPr>
              <p:nvPr/>
            </p:nvCxnSpPr>
            <p:spPr>
              <a:xfrm flipH="1">
                <a:off x="10725865" y="3135543"/>
                <a:ext cx="395290" cy="988658"/>
              </a:xfrm>
              <a:prstGeom prst="line">
                <a:avLst/>
              </a:prstGeom>
              <a:ln w="63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B8B9C7-C8ED-41F0-BF9E-BDA20A043215}"/>
                  </a:ext>
                </a:extLst>
              </p:cNvPr>
              <p:cNvCxnSpPr>
                <a:cxnSpLocks/>
              </p:cNvCxnSpPr>
              <p:nvPr/>
            </p:nvCxnSpPr>
            <p:spPr>
              <a:xfrm flipH="1">
                <a:off x="8882516" y="2350941"/>
                <a:ext cx="364373" cy="863185"/>
              </a:xfrm>
              <a:prstGeom prst="line">
                <a:avLst/>
              </a:prstGeom>
              <a:ln w="6350">
                <a:solidFill>
                  <a:srgbClr val="FF0066"/>
                </a:solidFill>
              </a:ln>
            </p:spPr>
            <p:style>
              <a:lnRef idx="1">
                <a:schemeClr val="accent1"/>
              </a:lnRef>
              <a:fillRef idx="0">
                <a:schemeClr val="accent1"/>
              </a:fillRef>
              <a:effectRef idx="0">
                <a:schemeClr val="accent1"/>
              </a:effectRef>
              <a:fontRef idx="minor">
                <a:schemeClr val="tx1"/>
              </a:fontRef>
            </p:style>
          </p:cxnSp>
        </p:grpSp>
      </p:grpSp>
      <p:sp>
        <p:nvSpPr>
          <p:cNvPr id="9" name="Flecha derecha 8"/>
          <p:cNvSpPr/>
          <p:nvPr/>
        </p:nvSpPr>
        <p:spPr>
          <a:xfrm rot="1363418">
            <a:off x="9181440" y="3416226"/>
            <a:ext cx="565166" cy="3666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Flecha izquierda 9"/>
          <p:cNvSpPr/>
          <p:nvPr/>
        </p:nvSpPr>
        <p:spPr>
          <a:xfrm rot="1282176">
            <a:off x="10795299" y="4066502"/>
            <a:ext cx="391819" cy="31072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Flecha arriba 10"/>
          <p:cNvSpPr/>
          <p:nvPr/>
        </p:nvSpPr>
        <p:spPr>
          <a:xfrm rot="1265879">
            <a:off x="11268185" y="4660940"/>
            <a:ext cx="513419" cy="594439"/>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Flecha abajo 12"/>
          <p:cNvSpPr/>
          <p:nvPr/>
        </p:nvSpPr>
        <p:spPr>
          <a:xfrm rot="1298628">
            <a:off x="11659703" y="3715243"/>
            <a:ext cx="445863" cy="55390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 name="Picture 2" descr="A logo with a red star and blue text&#10;&#10;AI-generated content may be incorrect.">
            <a:extLst>
              <a:ext uri="{FF2B5EF4-FFF2-40B4-BE49-F238E27FC236}">
                <a16:creationId xmlns:a16="http://schemas.microsoft.com/office/drawing/2014/main" id="{07094D8A-3928-58AE-3701-363E96A9B20E}"/>
              </a:ext>
            </a:extLst>
          </p:cNvPr>
          <p:cNvPicPr>
            <a:picLocks noChangeAspect="1"/>
          </p:cNvPicPr>
          <p:nvPr/>
        </p:nvPicPr>
        <p:blipFill>
          <a:blip r:embed="rId7"/>
          <a:stretch>
            <a:fillRect/>
          </a:stretch>
        </p:blipFill>
        <p:spPr>
          <a:xfrm>
            <a:off x="4649127" y="5656049"/>
            <a:ext cx="2473113" cy="945966"/>
          </a:xfrm>
          <a:prstGeom prst="rect">
            <a:avLst/>
          </a:prstGeom>
        </p:spPr>
      </p:pic>
    </p:spTree>
    <p:extLst>
      <p:ext uri="{BB962C8B-B14F-4D97-AF65-F5344CB8AC3E}">
        <p14:creationId xmlns:p14="http://schemas.microsoft.com/office/powerpoint/2010/main" val="5606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2E7B-5F6E-8A6F-B531-7B3027E3BC4B}"/>
              </a:ext>
            </a:extLst>
          </p:cNvPr>
          <p:cNvSpPr>
            <a:spLocks noGrp="1"/>
          </p:cNvSpPr>
          <p:nvPr>
            <p:ph type="title"/>
          </p:nvPr>
        </p:nvSpPr>
        <p:spPr>
          <a:xfrm>
            <a:off x="340627" y="414091"/>
            <a:ext cx="6096000" cy="637907"/>
          </a:xfrm>
        </p:spPr>
        <p:txBody>
          <a:bodyPr anchor="t">
            <a:noAutofit/>
          </a:bodyPr>
          <a:lstStyle/>
          <a:p>
            <a:r>
              <a:rPr lang="en-GB" sz="3200" b="1">
                <a:latin typeface="Arial" panose="020B0604020202020204" pitchFamily="34" charset="0"/>
                <a:cs typeface="Arial" panose="020B0604020202020204" pitchFamily="34" charset="0"/>
              </a:rPr>
              <a:t>Surgical treatment of obesity</a:t>
            </a:r>
            <a:endParaRPr lang="en-GB"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56E65DA-3031-2F83-7AF3-119B16105896}"/>
              </a:ext>
            </a:extLst>
          </p:cNvPr>
          <p:cNvSpPr>
            <a:spLocks noGrp="1"/>
          </p:cNvSpPr>
          <p:nvPr>
            <p:ph idx="1"/>
          </p:nvPr>
        </p:nvSpPr>
        <p:spPr>
          <a:xfrm>
            <a:off x="340627" y="745958"/>
            <a:ext cx="4764773" cy="4911089"/>
          </a:xfrm>
        </p:spPr>
        <p:txBody>
          <a:bodyPr anchor="b">
            <a:normAutofit/>
          </a:bodyPr>
          <a:lstStyle/>
          <a:p>
            <a:pPr>
              <a:lnSpc>
                <a:spcPct val="110000"/>
              </a:lnSpc>
              <a:buFont typeface="Arial" panose="020B0604020202020204" pitchFamily="34" charset="0"/>
              <a:buChar char="•"/>
            </a:pPr>
            <a:r>
              <a:rPr lang="en-GB" sz="1800" b="0" i="0">
                <a:effectLst/>
                <a:latin typeface="Arial" panose="020B0604020202020204" pitchFamily="34" charset="0"/>
                <a:cs typeface="Arial" panose="020B0604020202020204" pitchFamily="34" charset="0"/>
                <a:hlinkClick r:id="rId3"/>
              </a:rPr>
              <a:t>Insulin resistance</a:t>
            </a:r>
            <a:r>
              <a:rPr lang="en-GB" sz="1800" b="0" i="0">
                <a:effectLst/>
                <a:latin typeface="Arial" panose="020B0604020202020204" pitchFamily="34" charset="0"/>
                <a:cs typeface="Arial" panose="020B0604020202020204" pitchFamily="34" charset="0"/>
              </a:rPr>
              <a:t> and </a:t>
            </a:r>
            <a:r>
              <a:rPr lang="en-GB" sz="1800" b="0" i="0">
                <a:effectLst/>
                <a:latin typeface="Arial" panose="020B0604020202020204" pitchFamily="34" charset="0"/>
                <a:cs typeface="Arial" panose="020B0604020202020204" pitchFamily="34" charset="0"/>
                <a:hlinkClick r:id="rId4"/>
              </a:rPr>
              <a:t>Type 2 diabetes</a:t>
            </a:r>
            <a:r>
              <a:rPr lang="en-GB" sz="1800" b="0" i="0">
                <a:effectLst/>
                <a:latin typeface="Arial" panose="020B0604020202020204" pitchFamily="34" charset="0"/>
                <a:cs typeface="Arial" panose="020B0604020202020204" pitchFamily="34" charset="0"/>
              </a:rPr>
              <a:t>.</a:t>
            </a:r>
          </a:p>
          <a:p>
            <a:pPr>
              <a:lnSpc>
                <a:spcPct val="110000"/>
              </a:lnSpc>
              <a:buFont typeface="Arial" panose="020B0604020202020204" pitchFamily="34" charset="0"/>
              <a:buChar char="•"/>
            </a:pPr>
            <a:r>
              <a:rPr lang="en-GB" sz="1800" b="0" i="0">
                <a:effectLst/>
                <a:latin typeface="Arial" panose="020B0604020202020204" pitchFamily="34" charset="0"/>
                <a:cs typeface="Arial" panose="020B0604020202020204" pitchFamily="34" charset="0"/>
                <a:hlinkClick r:id="rId5"/>
              </a:rPr>
              <a:t>Hypertension</a:t>
            </a:r>
            <a:r>
              <a:rPr lang="en-GB" sz="1800" b="0" i="0">
                <a:effectLst/>
                <a:latin typeface="Arial" panose="020B0604020202020204" pitchFamily="34" charset="0"/>
                <a:cs typeface="Arial" panose="020B0604020202020204" pitchFamily="34" charset="0"/>
              </a:rPr>
              <a:t> and </a:t>
            </a:r>
            <a:r>
              <a:rPr lang="en-GB" sz="1800" b="0" i="0">
                <a:effectLst/>
                <a:latin typeface="Arial" panose="020B0604020202020204" pitchFamily="34" charset="0"/>
                <a:cs typeface="Arial" panose="020B0604020202020204" pitchFamily="34" charset="0"/>
                <a:hlinkClick r:id="rId6"/>
              </a:rPr>
              <a:t>hypertensive heart disease</a:t>
            </a:r>
            <a:r>
              <a:rPr lang="en-GB" sz="1800" b="0" i="0">
                <a:effectLst/>
                <a:latin typeface="Arial" panose="020B0604020202020204" pitchFamily="34" charset="0"/>
                <a:cs typeface="Arial" panose="020B0604020202020204" pitchFamily="34" charset="0"/>
              </a:rPr>
              <a:t>.</a:t>
            </a:r>
          </a:p>
          <a:p>
            <a:pPr>
              <a:lnSpc>
                <a:spcPct val="110000"/>
              </a:lnSpc>
              <a:buFont typeface="Arial" panose="020B0604020202020204" pitchFamily="34" charset="0"/>
              <a:buChar char="•"/>
            </a:pPr>
            <a:r>
              <a:rPr lang="en-GB" sz="1800" b="0" i="0">
                <a:effectLst/>
                <a:latin typeface="Arial" panose="020B0604020202020204" pitchFamily="34" charset="0"/>
                <a:cs typeface="Arial" panose="020B0604020202020204" pitchFamily="34" charset="0"/>
                <a:hlinkClick r:id="rId7"/>
              </a:rPr>
              <a:t>Hyperlipidemia</a:t>
            </a:r>
            <a:r>
              <a:rPr lang="en-GB" sz="1800" b="0" i="0">
                <a:effectLst/>
                <a:latin typeface="Arial" panose="020B0604020202020204" pitchFamily="34" charset="0"/>
                <a:cs typeface="Arial" panose="020B0604020202020204" pitchFamily="34" charset="0"/>
              </a:rPr>
              <a:t> (high cholesterol) and </a:t>
            </a:r>
            <a:r>
              <a:rPr lang="en-GB" sz="1800" b="0" i="0">
                <a:effectLst/>
                <a:latin typeface="Arial" panose="020B0604020202020204" pitchFamily="34" charset="0"/>
                <a:cs typeface="Arial" panose="020B0604020202020204" pitchFamily="34" charset="0"/>
                <a:hlinkClick r:id="rId8"/>
              </a:rPr>
              <a:t>arterial disease</a:t>
            </a:r>
            <a:r>
              <a:rPr lang="en-GB" sz="1800" b="0" i="0">
                <a:effectLst/>
                <a:latin typeface="Arial" panose="020B0604020202020204" pitchFamily="34" charset="0"/>
                <a:cs typeface="Arial" panose="020B0604020202020204" pitchFamily="34" charset="0"/>
              </a:rPr>
              <a:t>.</a:t>
            </a:r>
          </a:p>
          <a:p>
            <a:pPr>
              <a:lnSpc>
                <a:spcPct val="110000"/>
              </a:lnSpc>
              <a:buFont typeface="Arial" panose="020B0604020202020204" pitchFamily="34" charset="0"/>
              <a:buChar char="•"/>
            </a:pPr>
            <a:r>
              <a:rPr lang="en-GB" sz="1800" b="0" i="0">
                <a:effectLst/>
                <a:latin typeface="Arial" panose="020B0604020202020204" pitchFamily="34" charset="0"/>
                <a:cs typeface="Arial" panose="020B0604020202020204" pitchFamily="34" charset="0"/>
                <a:hlinkClick r:id="rId9"/>
              </a:rPr>
              <a:t>Nonalcoholic fatty liver disease</a:t>
            </a:r>
            <a:r>
              <a:rPr lang="en-GB" sz="1800" b="0" i="0">
                <a:effectLst/>
                <a:latin typeface="Arial" panose="020B0604020202020204" pitchFamily="34" charset="0"/>
                <a:cs typeface="Arial" panose="020B0604020202020204" pitchFamily="34" charset="0"/>
              </a:rPr>
              <a:t> and steatohepatitis.</a:t>
            </a:r>
          </a:p>
          <a:p>
            <a:pPr>
              <a:lnSpc>
                <a:spcPct val="110000"/>
              </a:lnSpc>
              <a:buFont typeface="Arial" panose="020B0604020202020204" pitchFamily="34" charset="0"/>
              <a:buChar char="•"/>
            </a:pPr>
            <a:r>
              <a:rPr lang="en-GB" sz="1800" b="0" i="0">
                <a:effectLst/>
                <a:latin typeface="Arial" panose="020B0604020202020204" pitchFamily="34" charset="0"/>
                <a:cs typeface="Arial" panose="020B0604020202020204" pitchFamily="34" charset="0"/>
              </a:rPr>
              <a:t>Obesity hypoventilation syndrome and </a:t>
            </a:r>
            <a:r>
              <a:rPr lang="en-GB" sz="1800" b="0" i="0">
                <a:effectLst/>
                <a:latin typeface="Arial" panose="020B0604020202020204" pitchFamily="34" charset="0"/>
                <a:cs typeface="Arial" panose="020B0604020202020204" pitchFamily="34" charset="0"/>
                <a:hlinkClick r:id="rId10"/>
              </a:rPr>
              <a:t>obstructive sleep apnea.</a:t>
            </a:r>
            <a:endParaRPr lang="en-GB" sz="1800" b="0" i="0">
              <a:effectLst/>
              <a:latin typeface="Arial" panose="020B0604020202020204" pitchFamily="34" charset="0"/>
              <a:cs typeface="Arial" panose="020B0604020202020204" pitchFamily="34" charset="0"/>
            </a:endParaRPr>
          </a:p>
          <a:p>
            <a:pPr>
              <a:lnSpc>
                <a:spcPct val="110000"/>
              </a:lnSpc>
              <a:buFont typeface="Arial" panose="020B0604020202020204" pitchFamily="34" charset="0"/>
              <a:buChar char="•"/>
            </a:pPr>
            <a:r>
              <a:rPr lang="en-GB" sz="1800" b="0" i="0">
                <a:effectLst/>
                <a:latin typeface="Arial" panose="020B0604020202020204" pitchFamily="34" charset="0"/>
                <a:cs typeface="Arial" panose="020B0604020202020204" pitchFamily="34" charset="0"/>
                <a:hlinkClick r:id="rId7"/>
              </a:rPr>
              <a:t>Joint pain</a:t>
            </a:r>
            <a:r>
              <a:rPr lang="en-GB" sz="1800" b="0" i="0">
                <a:effectLst/>
                <a:latin typeface="Arial" panose="020B0604020202020204" pitchFamily="34" charset="0"/>
                <a:cs typeface="Arial" panose="020B0604020202020204" pitchFamily="34" charset="0"/>
              </a:rPr>
              <a:t> and </a:t>
            </a:r>
            <a:r>
              <a:rPr lang="en-GB" sz="1800" b="0" i="0">
                <a:effectLst/>
                <a:latin typeface="Arial" panose="020B0604020202020204" pitchFamily="34" charset="0"/>
                <a:cs typeface="Arial" panose="020B0604020202020204" pitchFamily="34" charset="0"/>
                <a:hlinkClick r:id="rId11"/>
              </a:rPr>
              <a:t>osteoarthritis</a:t>
            </a:r>
            <a:r>
              <a:rPr lang="en-GB" sz="1800" b="0" i="0">
                <a:effectLst/>
                <a:latin typeface="Arial" panose="020B0604020202020204" pitchFamily="34" charset="0"/>
                <a:cs typeface="Arial" panose="020B0604020202020204" pitchFamily="34" charset="0"/>
              </a:rPr>
              <a:t>.</a:t>
            </a:r>
            <a:br>
              <a:rPr lang="en-GB" sz="180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38D2A1C-8F9E-B8A8-DAC8-E526905A0DA1}"/>
              </a:ext>
            </a:extLst>
          </p:cNvPr>
          <p:cNvSpPr>
            <a:spLocks noGrp="1"/>
          </p:cNvSpPr>
          <p:nvPr>
            <p:ph type="sldNum" sz="quarter" idx="12"/>
          </p:nvPr>
        </p:nvSpPr>
        <p:spPr/>
        <p:txBody>
          <a:bodyPr>
            <a:normAutofit/>
          </a:bodyPr>
          <a:lstStyle/>
          <a:p>
            <a:pPr>
              <a:spcAft>
                <a:spcPts val="600"/>
              </a:spcAft>
            </a:pPr>
            <a:fld id="{6E91CC32-6A6B-4E2E-BBA1-6864F305DA26}" type="slidenum">
              <a:rPr lang="en-US" smtClean="0">
                <a:solidFill>
                  <a:srgbClr val="FFFFFF"/>
                </a:solidFill>
              </a:rPr>
              <a:pPr>
                <a:spcAft>
                  <a:spcPts val="600"/>
                </a:spcAft>
              </a:pPr>
              <a:t>34</a:t>
            </a:fld>
            <a:endParaRPr lang="en-US">
              <a:solidFill>
                <a:srgbClr val="FFFFFF"/>
              </a:solidFill>
            </a:endParaRPr>
          </a:p>
        </p:txBody>
      </p:sp>
      <p:pic>
        <p:nvPicPr>
          <p:cNvPr id="8" name="Picture 7" descr="A diagram of a gastric sleeve surgery&#10;&#10;Description automatically generated">
            <a:extLst>
              <a:ext uri="{FF2B5EF4-FFF2-40B4-BE49-F238E27FC236}">
                <a16:creationId xmlns:a16="http://schemas.microsoft.com/office/drawing/2014/main" id="{2E85757C-3763-09C7-BCFA-B892C831E795}"/>
              </a:ext>
            </a:extLst>
          </p:cNvPr>
          <p:cNvPicPr>
            <a:picLocks noChangeAspect="1"/>
          </p:cNvPicPr>
          <p:nvPr/>
        </p:nvPicPr>
        <p:blipFill rotWithShape="1">
          <a:blip r:embed="rId12"/>
          <a:srcRect l="674" r="2708"/>
          <a:stretch/>
        </p:blipFill>
        <p:spPr>
          <a:xfrm>
            <a:off x="6096000" y="-54242"/>
            <a:ext cx="6096000" cy="6356340"/>
          </a:xfrm>
          <a:custGeom>
            <a:avLst/>
            <a:gdLst/>
            <a:ahLst/>
            <a:cxnLst/>
            <a:rect l="l" t="t" r="r" b="b"/>
            <a:pathLst>
              <a:path w="6096000" h="6858000">
                <a:moveTo>
                  <a:pt x="677913" y="0"/>
                </a:moveTo>
                <a:lnTo>
                  <a:pt x="6096000" y="0"/>
                </a:lnTo>
                <a:lnTo>
                  <a:pt x="6096000" y="6858000"/>
                </a:lnTo>
                <a:lnTo>
                  <a:pt x="677913" y="6858000"/>
                </a:lnTo>
                <a:cubicBezTo>
                  <a:pt x="303512" y="6858000"/>
                  <a:pt x="0" y="6554488"/>
                  <a:pt x="0" y="6180087"/>
                </a:cubicBezTo>
                <a:lnTo>
                  <a:pt x="0" y="677913"/>
                </a:lnTo>
                <a:cubicBezTo>
                  <a:pt x="0" y="303512"/>
                  <a:pt x="303512" y="0"/>
                  <a:pt x="677913" y="0"/>
                </a:cubicBezTo>
                <a:close/>
              </a:path>
            </a:pathLst>
          </a:custGeom>
        </p:spPr>
      </p:pic>
      <p:pic>
        <p:nvPicPr>
          <p:cNvPr id="4" name="Picture 3" descr="A logo with a red star and blue text&#10;&#10;AI-generated content may be incorrect.">
            <a:extLst>
              <a:ext uri="{FF2B5EF4-FFF2-40B4-BE49-F238E27FC236}">
                <a16:creationId xmlns:a16="http://schemas.microsoft.com/office/drawing/2014/main" id="{9A6D3F63-8A3D-4058-47F9-D4C7B2965017}"/>
              </a:ext>
            </a:extLst>
          </p:cNvPr>
          <p:cNvPicPr>
            <a:picLocks noChangeAspect="1"/>
          </p:cNvPicPr>
          <p:nvPr/>
        </p:nvPicPr>
        <p:blipFill>
          <a:blip r:embed="rId13"/>
          <a:stretch>
            <a:fillRect/>
          </a:stretch>
        </p:blipFill>
        <p:spPr>
          <a:xfrm>
            <a:off x="4496357" y="5687999"/>
            <a:ext cx="2473113" cy="945966"/>
          </a:xfrm>
          <a:prstGeom prst="rect">
            <a:avLst/>
          </a:prstGeom>
        </p:spPr>
      </p:pic>
    </p:spTree>
    <p:extLst>
      <p:ext uri="{BB962C8B-B14F-4D97-AF65-F5344CB8AC3E}">
        <p14:creationId xmlns:p14="http://schemas.microsoft.com/office/powerpoint/2010/main" val="1070152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64536-2B5D-9FC3-9AF0-9E7AE29EE76D}"/>
              </a:ext>
            </a:extLst>
          </p:cNvPr>
          <p:cNvSpPr>
            <a:spLocks noGrp="1"/>
          </p:cNvSpPr>
          <p:nvPr>
            <p:ph type="title"/>
          </p:nvPr>
        </p:nvSpPr>
        <p:spPr>
          <a:xfrm>
            <a:off x="518418" y="374951"/>
            <a:ext cx="6125964" cy="365126"/>
          </a:xfrm>
        </p:spPr>
        <p:txBody>
          <a:bodyPr anchor="b">
            <a:noAutofit/>
          </a:bodyPr>
          <a:lstStyle/>
          <a:p>
            <a:r>
              <a:rPr lang="en-GB" sz="3200" b="1" dirty="0">
                <a:latin typeface="Arial" panose="020B0604020202020204" pitchFamily="34" charset="0"/>
                <a:cs typeface="Arial" panose="020B0604020202020204" pitchFamily="34" charset="0"/>
              </a:rPr>
              <a:t>Surgical treatment of obesity</a:t>
            </a:r>
          </a:p>
        </p:txBody>
      </p:sp>
      <p:sp>
        <p:nvSpPr>
          <p:cNvPr id="3" name="Content Placeholder 2">
            <a:extLst>
              <a:ext uri="{FF2B5EF4-FFF2-40B4-BE49-F238E27FC236}">
                <a16:creationId xmlns:a16="http://schemas.microsoft.com/office/drawing/2014/main" id="{2025E12E-F19B-F6D3-9FC9-7B01A1CBAAE3}"/>
              </a:ext>
            </a:extLst>
          </p:cNvPr>
          <p:cNvSpPr>
            <a:spLocks noGrp="1"/>
          </p:cNvSpPr>
          <p:nvPr>
            <p:ph idx="1"/>
          </p:nvPr>
        </p:nvSpPr>
        <p:spPr>
          <a:xfrm>
            <a:off x="417734" y="1158960"/>
            <a:ext cx="4668435" cy="5018003"/>
          </a:xfrm>
        </p:spPr>
        <p:txBody>
          <a:bodyPr>
            <a:normAutofit/>
          </a:bodyPr>
          <a:lstStyle/>
          <a:p>
            <a:pPr>
              <a:buFont typeface="Arial" panose="020B0604020202020204" pitchFamily="34" charset="0"/>
              <a:buChar char="•"/>
            </a:pPr>
            <a:r>
              <a:rPr lang="en-GB" sz="1800" b="1" i="0" dirty="0">
                <a:effectLst/>
                <a:latin typeface="Arial" panose="020B0604020202020204" pitchFamily="34" charset="0"/>
                <a:cs typeface="Arial" panose="020B0604020202020204" pitchFamily="34" charset="0"/>
              </a:rPr>
              <a:t>Have been diagnosed with </a:t>
            </a:r>
            <a:r>
              <a:rPr lang="en-GB" sz="1800" b="1" i="0" dirty="0">
                <a:effectLst/>
                <a:latin typeface="Arial" panose="020B0604020202020204" pitchFamily="34" charset="0"/>
                <a:cs typeface="Arial" panose="020B0604020202020204" pitchFamily="34" charset="0"/>
                <a:hlinkClick r:id="rId3"/>
              </a:rPr>
              <a:t>class III obesity</a:t>
            </a:r>
            <a:r>
              <a:rPr lang="en-GB" sz="1800" b="0" i="0" dirty="0">
                <a:effectLst/>
                <a:latin typeface="Arial" panose="020B0604020202020204" pitchFamily="34" charset="0"/>
                <a:cs typeface="Arial" panose="020B0604020202020204" pitchFamily="34" charset="0"/>
              </a:rPr>
              <a:t>. This is determined by your </a:t>
            </a:r>
            <a:r>
              <a:rPr lang="en-GB" sz="1800" b="0" i="0" dirty="0">
                <a:effectLst/>
                <a:latin typeface="Arial" panose="020B0604020202020204" pitchFamily="34" charset="0"/>
                <a:cs typeface="Arial" panose="020B0604020202020204" pitchFamily="34" charset="0"/>
                <a:hlinkClick r:id="rId4"/>
              </a:rPr>
              <a:t>BMI (body mass index)</a:t>
            </a:r>
            <a:r>
              <a:rPr lang="en-GB" sz="1800" b="0" i="0" dirty="0">
                <a:effectLst/>
                <a:latin typeface="Arial" panose="020B0604020202020204" pitchFamily="34" charset="0"/>
                <a:cs typeface="Arial" panose="020B0604020202020204" pitchFamily="34" charset="0"/>
              </a:rPr>
              <a:t>. Class III obesity means a BMI of at least 40 kg/m2</a:t>
            </a:r>
          </a:p>
          <a:p>
            <a:pPr>
              <a:buFont typeface="Arial" panose="020B0604020202020204" pitchFamily="34" charset="0"/>
              <a:buChar char="•"/>
            </a:pPr>
            <a:r>
              <a:rPr lang="en-GB" sz="1800" b="1" i="0" dirty="0">
                <a:effectLst/>
                <a:latin typeface="Arial" panose="020B0604020202020204" pitchFamily="34" charset="0"/>
                <a:cs typeface="Arial" panose="020B0604020202020204" pitchFamily="34" charset="0"/>
              </a:rPr>
              <a:t>Have a BMI of at least 35 with at least one obesity-related condition</a:t>
            </a:r>
            <a:r>
              <a:rPr lang="en-GB" sz="1800" b="0" i="0" dirty="0">
                <a:effectLst/>
                <a:latin typeface="Arial" panose="020B0604020202020204" pitchFamily="34" charset="0"/>
                <a:cs typeface="Arial" panose="020B0604020202020204" pitchFamily="34" charset="0"/>
              </a:rPr>
              <a:t>.</a:t>
            </a:r>
          </a:p>
          <a:p>
            <a:pPr>
              <a:buFont typeface="Arial" panose="020B0604020202020204" pitchFamily="34" charset="0"/>
              <a:buChar char="•"/>
            </a:pPr>
            <a:r>
              <a:rPr lang="en-GB" sz="1800" b="1" i="0" dirty="0">
                <a:effectLst/>
                <a:latin typeface="Arial" panose="020B0604020202020204" pitchFamily="34" charset="0"/>
                <a:cs typeface="Arial" panose="020B0604020202020204" pitchFamily="34" charset="0"/>
              </a:rPr>
              <a:t>Have obesity-related type 2 diabetes</a:t>
            </a:r>
            <a:r>
              <a:rPr lang="en-GB" sz="1800" b="0" i="0" dirty="0">
                <a:effectLst/>
                <a:latin typeface="Arial" panose="020B0604020202020204" pitchFamily="34" charset="0"/>
                <a:cs typeface="Arial" panose="020B0604020202020204" pitchFamily="34" charset="0"/>
              </a:rPr>
              <a:t>. Because of its positive effects on blood sugar regulation, you may qualify for gastric bypass surgery to help manage your type 2 diabetes, if it’s unmanaged and you have a BMI of 30 or higher.</a:t>
            </a:r>
          </a:p>
        </p:txBody>
      </p:sp>
      <p:pic>
        <p:nvPicPr>
          <p:cNvPr id="7" name="Picture 6" descr="Colorized light photo effects">
            <a:extLst>
              <a:ext uri="{FF2B5EF4-FFF2-40B4-BE49-F238E27FC236}">
                <a16:creationId xmlns:a16="http://schemas.microsoft.com/office/drawing/2014/main" id="{AE453354-DC2E-16B1-20EB-D8B70AD9CE51}"/>
              </a:ext>
            </a:extLst>
          </p:cNvPr>
          <p:cNvPicPr>
            <a:picLocks noChangeAspect="1"/>
          </p:cNvPicPr>
          <p:nvPr/>
        </p:nvPicPr>
        <p:blipFill rotWithShape="1">
          <a:blip r:embed="rId5"/>
          <a:srcRect l="746" r="20496"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8" name="Picture 7" descr="A diagram of the internal organs&#10;&#10;Description automatically generated">
            <a:extLst>
              <a:ext uri="{FF2B5EF4-FFF2-40B4-BE49-F238E27FC236}">
                <a16:creationId xmlns:a16="http://schemas.microsoft.com/office/drawing/2014/main" id="{BC5E4429-A228-5BC8-A489-9DA56C20BA05}"/>
              </a:ext>
            </a:extLst>
          </p:cNvPr>
          <p:cNvPicPr>
            <a:picLocks noChangeAspect="1"/>
          </p:cNvPicPr>
          <p:nvPr/>
        </p:nvPicPr>
        <p:blipFill rotWithShape="1">
          <a:blip r:embed="rId6"/>
          <a:srcRect r="4" b="2000"/>
          <a:stretch/>
        </p:blipFill>
        <p:spPr>
          <a:xfrm>
            <a:off x="5385738" y="1840734"/>
            <a:ext cx="3470906" cy="4093502"/>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0" name="Picture 9" descr="A group of people sitting on a bench&#10;&#10;Description automatically generated">
            <a:extLst>
              <a:ext uri="{FF2B5EF4-FFF2-40B4-BE49-F238E27FC236}">
                <a16:creationId xmlns:a16="http://schemas.microsoft.com/office/drawing/2014/main" id="{D7E095E4-B498-45B7-B278-ACA3B4C7CC7E}"/>
              </a:ext>
            </a:extLst>
          </p:cNvPr>
          <p:cNvPicPr>
            <a:picLocks noChangeAspect="1"/>
          </p:cNvPicPr>
          <p:nvPr/>
        </p:nvPicPr>
        <p:blipFill rotWithShape="1">
          <a:blip r:embed="rId7"/>
          <a:srcRect l="10908" r="2646" b="-2"/>
          <a:stretch/>
        </p:blipFill>
        <p:spPr>
          <a:xfrm>
            <a:off x="9943155" y="0"/>
            <a:ext cx="2257745" cy="174339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6" name="Slide Number Placeholder 5">
            <a:extLst>
              <a:ext uri="{FF2B5EF4-FFF2-40B4-BE49-F238E27FC236}">
                <a16:creationId xmlns:a16="http://schemas.microsoft.com/office/drawing/2014/main" id="{E7245EDB-CE34-9E8B-9AB4-0CB46B20E268}"/>
              </a:ext>
            </a:extLst>
          </p:cNvPr>
          <p:cNvSpPr>
            <a:spLocks noGrp="1"/>
          </p:cNvSpPr>
          <p:nvPr>
            <p:ph type="sldNum" sz="quarter" idx="12"/>
          </p:nvPr>
        </p:nvSpPr>
        <p:spPr>
          <a:xfrm>
            <a:off x="9067800" y="6356350"/>
            <a:ext cx="2286000" cy="365125"/>
          </a:xfrm>
        </p:spPr>
        <p:txBody>
          <a:bodyPr>
            <a:normAutofit/>
          </a:bodyPr>
          <a:lstStyle/>
          <a:p>
            <a:pPr>
              <a:spcAft>
                <a:spcPts val="600"/>
              </a:spcAft>
            </a:pPr>
            <a:fld id="{6E91CC32-6A6B-4E2E-BBA1-6864F305DA26}" type="slidenum">
              <a:rPr lang="en-US">
                <a:solidFill>
                  <a:srgbClr val="FFFFFF"/>
                </a:solidFill>
              </a:rPr>
              <a:pPr>
                <a:spcAft>
                  <a:spcPts val="600"/>
                </a:spcAft>
              </a:pPr>
              <a:t>35</a:t>
            </a:fld>
            <a:endParaRPr lang="en-US">
              <a:solidFill>
                <a:srgbClr val="FFFFFF"/>
              </a:solidFill>
            </a:endParaRPr>
          </a:p>
        </p:txBody>
      </p:sp>
      <p:pic>
        <p:nvPicPr>
          <p:cNvPr id="4" name="Picture 3" descr="A logo with a red star and blue text&#10;&#10;AI-generated content may be incorrect.">
            <a:extLst>
              <a:ext uri="{FF2B5EF4-FFF2-40B4-BE49-F238E27FC236}">
                <a16:creationId xmlns:a16="http://schemas.microsoft.com/office/drawing/2014/main" id="{B433A051-7BB6-D426-2157-1DB49A7CDADD}"/>
              </a:ext>
            </a:extLst>
          </p:cNvPr>
          <p:cNvPicPr>
            <a:picLocks noChangeAspect="1"/>
          </p:cNvPicPr>
          <p:nvPr/>
        </p:nvPicPr>
        <p:blipFill>
          <a:blip r:embed="rId8"/>
          <a:stretch>
            <a:fillRect/>
          </a:stretch>
        </p:blipFill>
        <p:spPr>
          <a:xfrm>
            <a:off x="3100039" y="5593337"/>
            <a:ext cx="2995962" cy="1026735"/>
          </a:xfrm>
          <a:prstGeom prst="rect">
            <a:avLst/>
          </a:prstGeom>
        </p:spPr>
      </p:pic>
    </p:spTree>
    <p:extLst>
      <p:ext uri="{BB962C8B-B14F-4D97-AF65-F5344CB8AC3E}">
        <p14:creationId xmlns:p14="http://schemas.microsoft.com/office/powerpoint/2010/main" val="3820821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group of men in blue shirts&#10;&#10;Description automatically generated">
            <a:extLst>
              <a:ext uri="{FF2B5EF4-FFF2-40B4-BE49-F238E27FC236}">
                <a16:creationId xmlns:a16="http://schemas.microsoft.com/office/drawing/2014/main" id="{090E8F38-4104-CD58-A6C0-34BAA5C6C1E6}"/>
              </a:ext>
            </a:extLst>
          </p:cNvPr>
          <p:cNvPicPr>
            <a:picLocks noChangeAspect="1"/>
          </p:cNvPicPr>
          <p:nvPr/>
        </p:nvPicPr>
        <p:blipFill rotWithShape="1">
          <a:blip r:embed="rId2"/>
          <a:srcRect l="4608" r="36723"/>
          <a:stretch/>
        </p:blipFill>
        <p:spPr>
          <a:xfrm rot="5400000">
            <a:off x="936689" y="90471"/>
            <a:ext cx="3339221" cy="4268712"/>
          </a:xfrm>
          <a:prstGeom prst="rect">
            <a:avLst/>
          </a:prstGeom>
        </p:spPr>
      </p:pic>
      <p:pic>
        <p:nvPicPr>
          <p:cNvPr id="6" name="Picture 5" descr="A group of people sitting around a table with white shirts&#10;&#10;Description automatically generated">
            <a:extLst>
              <a:ext uri="{FF2B5EF4-FFF2-40B4-BE49-F238E27FC236}">
                <a16:creationId xmlns:a16="http://schemas.microsoft.com/office/drawing/2014/main" id="{3B73CE26-9D8A-C7A5-0750-6CE72FD8D08D}"/>
              </a:ext>
            </a:extLst>
          </p:cNvPr>
          <p:cNvPicPr>
            <a:picLocks noChangeAspect="1"/>
          </p:cNvPicPr>
          <p:nvPr/>
        </p:nvPicPr>
        <p:blipFill rotWithShape="1">
          <a:blip r:embed="rId3"/>
          <a:srcRect r="18469" b="2"/>
          <a:stretch/>
        </p:blipFill>
        <p:spPr>
          <a:xfrm rot="5400000">
            <a:off x="388293" y="4163232"/>
            <a:ext cx="2226786" cy="2048359"/>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BB0CEF0F-786E-210A-76D0-C5CD595FF169}"/>
              </a:ext>
            </a:extLst>
          </p:cNvPr>
          <p:cNvPicPr>
            <a:picLocks noChangeAspect="1"/>
          </p:cNvPicPr>
          <p:nvPr/>
        </p:nvPicPr>
        <p:blipFill rotWithShape="1">
          <a:blip r:embed="rId4"/>
          <a:srcRect l="4958" r="13653" b="-6"/>
          <a:stretch/>
        </p:blipFill>
        <p:spPr>
          <a:xfrm rot="5400000">
            <a:off x="2599314" y="4159464"/>
            <a:ext cx="2228761" cy="2053923"/>
          </a:xfrm>
          <a:prstGeom prst="rect">
            <a:avLst/>
          </a:prstGeom>
        </p:spPr>
      </p:pic>
      <p:pic>
        <p:nvPicPr>
          <p:cNvPr id="10" name="Picture 9" descr="A group of women standing around a table&#10;&#10;Description automatically generated">
            <a:extLst>
              <a:ext uri="{FF2B5EF4-FFF2-40B4-BE49-F238E27FC236}">
                <a16:creationId xmlns:a16="http://schemas.microsoft.com/office/drawing/2014/main" id="{7D75E2C1-3AC8-D3B7-F104-7BFC5963EDED}"/>
              </a:ext>
            </a:extLst>
          </p:cNvPr>
          <p:cNvPicPr>
            <a:picLocks noChangeAspect="1"/>
          </p:cNvPicPr>
          <p:nvPr/>
        </p:nvPicPr>
        <p:blipFill rotWithShape="1">
          <a:blip r:embed="rId5"/>
          <a:srcRect l="2209" r="34298"/>
          <a:stretch/>
        </p:blipFill>
        <p:spPr>
          <a:xfrm rot="5400000">
            <a:off x="5453825" y="34575"/>
            <a:ext cx="5745588" cy="6786873"/>
          </a:xfrm>
          <a:prstGeom prst="rect">
            <a:avLst/>
          </a:prstGeom>
        </p:spPr>
      </p:pic>
      <p:sp>
        <p:nvSpPr>
          <p:cNvPr id="2" name="Date Placeholder 1">
            <a:extLst>
              <a:ext uri="{FF2B5EF4-FFF2-40B4-BE49-F238E27FC236}">
                <a16:creationId xmlns:a16="http://schemas.microsoft.com/office/drawing/2014/main" id="{355A20DD-76A9-A0D0-E95D-EAC755E7FBAB}"/>
              </a:ext>
            </a:extLst>
          </p:cNvPr>
          <p:cNvSpPr>
            <a:spLocks noGrp="1"/>
          </p:cNvSpPr>
          <p:nvPr>
            <p:ph type="dt" sz="half" idx="10"/>
          </p:nvPr>
        </p:nvSpPr>
        <p:spPr>
          <a:xfrm>
            <a:off x="838200" y="6356350"/>
            <a:ext cx="2743200" cy="365125"/>
          </a:xfrm>
        </p:spPr>
        <p:txBody>
          <a:bodyPr>
            <a:normAutofit/>
          </a:bodyPr>
          <a:lstStyle/>
          <a:p>
            <a:pPr>
              <a:spcAft>
                <a:spcPts val="600"/>
              </a:spcAft>
            </a:pPr>
            <a:fld id="{DD71D8EC-8E17-4CE6-99C2-C22488572868}" type="datetime1">
              <a:rPr lang="en-US" smtClean="0"/>
              <a:pPr>
                <a:spcAft>
                  <a:spcPts val="600"/>
                </a:spcAft>
              </a:pPr>
              <a:t>2/12/26</a:t>
            </a:fld>
            <a:endParaRPr lang="en-US"/>
          </a:p>
        </p:txBody>
      </p:sp>
      <p:sp>
        <p:nvSpPr>
          <p:cNvPr id="3" name="Footer Placeholder 2">
            <a:extLst>
              <a:ext uri="{FF2B5EF4-FFF2-40B4-BE49-F238E27FC236}">
                <a16:creationId xmlns:a16="http://schemas.microsoft.com/office/drawing/2014/main" id="{6C6110BB-33EA-62F9-F267-B3C40ECE21AE}"/>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Sample Footer Text</a:t>
            </a:r>
          </a:p>
        </p:txBody>
      </p:sp>
      <p:sp>
        <p:nvSpPr>
          <p:cNvPr id="4" name="Slide Number Placeholder 3">
            <a:extLst>
              <a:ext uri="{FF2B5EF4-FFF2-40B4-BE49-F238E27FC236}">
                <a16:creationId xmlns:a16="http://schemas.microsoft.com/office/drawing/2014/main" id="{28704C5E-97DE-FB1A-2A9B-3905F838B09E}"/>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smtClean="0"/>
              <a:pPr>
                <a:spcAft>
                  <a:spcPts val="600"/>
                </a:spcAft>
              </a:pPr>
              <a:t>36</a:t>
            </a:fld>
            <a:endParaRPr lang="en-US"/>
          </a:p>
        </p:txBody>
      </p:sp>
    </p:spTree>
    <p:extLst>
      <p:ext uri="{BB962C8B-B14F-4D97-AF65-F5344CB8AC3E}">
        <p14:creationId xmlns:p14="http://schemas.microsoft.com/office/powerpoint/2010/main" val="4192694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lorized light photo effects">
            <a:extLst>
              <a:ext uri="{FF2B5EF4-FFF2-40B4-BE49-F238E27FC236}">
                <a16:creationId xmlns:a16="http://schemas.microsoft.com/office/drawing/2014/main" id="{305B1156-8415-0CC8-66DC-471C239C352E}"/>
              </a:ext>
            </a:extLst>
          </p:cNvPr>
          <p:cNvPicPr>
            <a:picLocks noChangeAspect="1"/>
          </p:cNvPicPr>
          <p:nvPr/>
        </p:nvPicPr>
        <p:blipFill rotWithShape="1">
          <a:blip r:embed="rId5"/>
          <a:srcRect t="7859" b="7859"/>
          <a:stretch/>
        </p:blipFill>
        <p:spPr>
          <a:xfrm>
            <a:off x="2" y="-1055"/>
            <a:ext cx="12191998" cy="6859055"/>
          </a:xfrm>
          <a:prstGeom prst="rect">
            <a:avLst/>
          </a:prstGeom>
        </p:spPr>
      </p:pic>
      <p:sp>
        <p:nvSpPr>
          <p:cNvPr id="2" name="Title 1">
            <a:extLst>
              <a:ext uri="{FF2B5EF4-FFF2-40B4-BE49-F238E27FC236}">
                <a16:creationId xmlns:a16="http://schemas.microsoft.com/office/drawing/2014/main" id="{B31AEDC7-6E2F-8FB7-C500-2E9212294EAA}"/>
              </a:ext>
            </a:extLst>
          </p:cNvPr>
          <p:cNvSpPr>
            <a:spLocks noGrp="1"/>
          </p:cNvSpPr>
          <p:nvPr>
            <p:ph type="title"/>
          </p:nvPr>
        </p:nvSpPr>
        <p:spPr>
          <a:xfrm>
            <a:off x="311150" y="1189303"/>
            <a:ext cx="3797300" cy="1325563"/>
          </a:xfrm>
        </p:spPr>
        <p:txBody>
          <a:bodyPr/>
          <a:lstStyle/>
          <a:p>
            <a:r>
              <a:rPr lang="en-GB" dirty="0"/>
              <a:t>Thank you and,</a:t>
            </a:r>
          </a:p>
        </p:txBody>
      </p:sp>
      <p:pic>
        <p:nvPicPr>
          <p:cNvPr id="12" name="IMG_1500.mov">
            <a:hlinkClick r:id="" action="ppaction://media"/>
            <a:extLst>
              <a:ext uri="{FF2B5EF4-FFF2-40B4-BE49-F238E27FC236}">
                <a16:creationId xmlns:a16="http://schemas.microsoft.com/office/drawing/2014/main" id="{5583C8F9-34AD-2D4A-34D6-441DF1A14E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635500" y="1252538"/>
            <a:ext cx="2447925" cy="4352925"/>
          </a:xfrm>
        </p:spPr>
      </p:pic>
      <p:sp>
        <p:nvSpPr>
          <p:cNvPr id="6" name="Slide Number Placeholder 5">
            <a:extLst>
              <a:ext uri="{FF2B5EF4-FFF2-40B4-BE49-F238E27FC236}">
                <a16:creationId xmlns:a16="http://schemas.microsoft.com/office/drawing/2014/main" id="{A813D573-7C43-1BAF-FA1B-ED692004787B}"/>
              </a:ext>
            </a:extLst>
          </p:cNvPr>
          <p:cNvSpPr>
            <a:spLocks noGrp="1"/>
          </p:cNvSpPr>
          <p:nvPr>
            <p:ph type="sldNum" sz="quarter" idx="12"/>
          </p:nvPr>
        </p:nvSpPr>
        <p:spPr/>
        <p:txBody>
          <a:bodyPr/>
          <a:lstStyle/>
          <a:p>
            <a:fld id="{6E91CC32-6A6B-4E2E-BBA1-6864F305DA26}" type="slidenum">
              <a:rPr lang="en-US" smtClean="0"/>
              <a:t>37</a:t>
            </a:fld>
            <a:endParaRPr lang="en-US"/>
          </a:p>
        </p:txBody>
      </p:sp>
    </p:spTree>
    <p:extLst>
      <p:ext uri="{BB962C8B-B14F-4D97-AF65-F5344CB8AC3E}">
        <p14:creationId xmlns:p14="http://schemas.microsoft.com/office/powerpoint/2010/main" val="233519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Colorized light photo effects">
            <a:extLst>
              <a:ext uri="{FF2B5EF4-FFF2-40B4-BE49-F238E27FC236}">
                <a16:creationId xmlns:a16="http://schemas.microsoft.com/office/drawing/2014/main" id="{517061C5-D914-8694-56E8-D224D587F70F}"/>
              </a:ext>
            </a:extLst>
          </p:cNvPr>
          <p:cNvPicPr>
            <a:picLocks noChangeAspect="1"/>
          </p:cNvPicPr>
          <p:nvPr/>
        </p:nvPicPr>
        <p:blipFill rotWithShape="1">
          <a:blip r:embed="rId3"/>
          <a:srcRect t="7859" b="7859"/>
          <a:stretch/>
        </p:blipFill>
        <p:spPr>
          <a:xfrm>
            <a:off x="152401" y="151345"/>
            <a:ext cx="12191998" cy="6859055"/>
          </a:xfrm>
          <a:prstGeom prst="rect">
            <a:avLst/>
          </a:prstGeom>
        </p:spPr>
      </p:pic>
      <p:sp useBgFill="1">
        <p:nvSpPr>
          <p:cNvPr id="19" name="Rectangle 18">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E96D0-46CC-5903-F71E-DEECED11D4A8}"/>
              </a:ext>
            </a:extLst>
          </p:cNvPr>
          <p:cNvSpPr>
            <a:spLocks noGrp="1"/>
          </p:cNvSpPr>
          <p:nvPr>
            <p:ph type="title"/>
          </p:nvPr>
        </p:nvSpPr>
        <p:spPr>
          <a:xfrm>
            <a:off x="600075" y="215247"/>
            <a:ext cx="6797405" cy="478379"/>
          </a:xfrm>
        </p:spPr>
        <p:txBody>
          <a:bodyPr>
            <a:noAutofit/>
          </a:bodyPr>
          <a:lstStyle/>
          <a:p>
            <a:r>
              <a:rPr lang="en-GB" sz="3200" b="1" dirty="0">
                <a:latin typeface="Arial" panose="020B0604020202020204" pitchFamily="34" charset="0"/>
                <a:cs typeface="Arial" panose="020B0604020202020204" pitchFamily="34" charset="0"/>
              </a:rPr>
              <a:t>Conclusion</a:t>
            </a:r>
          </a:p>
        </p:txBody>
      </p:sp>
      <p:graphicFrame>
        <p:nvGraphicFramePr>
          <p:cNvPr id="21" name="Content Placeholder 2">
            <a:extLst>
              <a:ext uri="{FF2B5EF4-FFF2-40B4-BE49-F238E27FC236}">
                <a16:creationId xmlns:a16="http://schemas.microsoft.com/office/drawing/2014/main" id="{CCA4FF43-E95A-3924-477A-CCA6A352B359}"/>
              </a:ext>
            </a:extLst>
          </p:cNvPr>
          <p:cNvGraphicFramePr>
            <a:graphicFrameLocks noGrp="1"/>
          </p:cNvGraphicFramePr>
          <p:nvPr>
            <p:ph idx="1"/>
            <p:extLst>
              <p:ext uri="{D42A27DB-BD31-4B8C-83A1-F6EECF244321}">
                <p14:modId xmlns:p14="http://schemas.microsoft.com/office/powerpoint/2010/main" val="840882141"/>
              </p:ext>
            </p:extLst>
          </p:nvPr>
        </p:nvGraphicFramePr>
        <p:xfrm>
          <a:off x="142874" y="693627"/>
          <a:ext cx="7027947" cy="61643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map of the world with different colored dots&#10;&#10;Description automatically generated">
            <a:hlinkClick r:id="rId9" tooltip="wod"/>
            <a:extLst>
              <a:ext uri="{FF2B5EF4-FFF2-40B4-BE49-F238E27FC236}">
                <a16:creationId xmlns:a16="http://schemas.microsoft.com/office/drawing/2014/main" id="{6458FEEE-CE8C-3878-60B1-69EBAC96FFD0}"/>
              </a:ext>
            </a:extLst>
          </p:cNvPr>
          <p:cNvPicPr>
            <a:picLocks noChangeAspect="1"/>
          </p:cNvPicPr>
          <p:nvPr/>
        </p:nvPicPr>
        <p:blipFill>
          <a:blip r:embed="rId10"/>
          <a:stretch>
            <a:fillRect/>
          </a:stretch>
        </p:blipFill>
        <p:spPr>
          <a:xfrm>
            <a:off x="7170822" y="563548"/>
            <a:ext cx="4822358" cy="2377395"/>
          </a:xfrm>
          <a:prstGeom prst="rect">
            <a:avLst/>
          </a:prstGeom>
        </p:spPr>
      </p:pic>
      <p:pic>
        <p:nvPicPr>
          <p:cNvPr id="14" name="Picture 13" descr="A screenshot of a webinar&#10;&#10;Description automatically generated">
            <a:extLst>
              <a:ext uri="{FF2B5EF4-FFF2-40B4-BE49-F238E27FC236}">
                <a16:creationId xmlns:a16="http://schemas.microsoft.com/office/drawing/2014/main" id="{E8E0CF70-C543-B750-43D6-23771F737376}"/>
              </a:ext>
            </a:extLst>
          </p:cNvPr>
          <p:cNvPicPr>
            <a:picLocks noChangeAspect="1"/>
          </p:cNvPicPr>
          <p:nvPr/>
        </p:nvPicPr>
        <p:blipFill>
          <a:blip r:embed="rId11"/>
          <a:stretch>
            <a:fillRect/>
          </a:stretch>
        </p:blipFill>
        <p:spPr>
          <a:xfrm>
            <a:off x="7217241" y="2774330"/>
            <a:ext cx="4822358" cy="3049330"/>
          </a:xfrm>
          <a:prstGeom prst="rect">
            <a:avLst/>
          </a:prstGeom>
        </p:spPr>
      </p:pic>
    </p:spTree>
    <p:extLst>
      <p:ext uri="{BB962C8B-B14F-4D97-AF65-F5344CB8AC3E}">
        <p14:creationId xmlns:p14="http://schemas.microsoft.com/office/powerpoint/2010/main" val="160368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0AD9-ED0B-0140-8C46-97D04E6BC0B6}"/>
              </a:ext>
            </a:extLst>
          </p:cNvPr>
          <p:cNvSpPr>
            <a:spLocks noGrp="1"/>
          </p:cNvSpPr>
          <p:nvPr>
            <p:ph type="title"/>
          </p:nvPr>
        </p:nvSpPr>
        <p:spPr/>
        <p:txBody>
          <a:bodyPr/>
          <a:lstStyle/>
          <a:p>
            <a:endParaRPr lang="en-GB" dirty="0"/>
          </a:p>
        </p:txBody>
      </p:sp>
      <p:pic>
        <p:nvPicPr>
          <p:cNvPr id="3" name="Picture 2" descr="Colorized light photo effects">
            <a:extLst>
              <a:ext uri="{FF2B5EF4-FFF2-40B4-BE49-F238E27FC236}">
                <a16:creationId xmlns:a16="http://schemas.microsoft.com/office/drawing/2014/main" id="{1AB9B8BF-BE04-1C3A-12F8-3849197FBFFD}"/>
              </a:ext>
            </a:extLst>
          </p:cNvPr>
          <p:cNvPicPr>
            <a:picLocks noChangeAspect="1"/>
          </p:cNvPicPr>
          <p:nvPr/>
        </p:nvPicPr>
        <p:blipFill rotWithShape="1">
          <a:blip r:embed="rId3"/>
          <a:srcRect l="2862" r="23801" b="-1"/>
          <a:stretch/>
        </p:blipFill>
        <p:spPr>
          <a:xfrm>
            <a:off x="0" y="0"/>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pic>
        <p:nvPicPr>
          <p:cNvPr id="1026" name="Picture 2">
            <a:extLst>
              <a:ext uri="{FF2B5EF4-FFF2-40B4-BE49-F238E27FC236}">
                <a16:creationId xmlns:a16="http://schemas.microsoft.com/office/drawing/2014/main" id="{237AB6DD-11C0-024B-88B4-B5BC055BDC2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9997" y="675381"/>
            <a:ext cx="4341759" cy="36150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498FA96-EE98-3742-9469-3BB04AAB00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402" y="0"/>
            <a:ext cx="5869172" cy="57841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0FC01-897A-117D-72B9-DD04CA5C5BBB}"/>
              </a:ext>
            </a:extLst>
          </p:cNvPr>
          <p:cNvSpPr txBox="1"/>
          <p:nvPr/>
        </p:nvSpPr>
        <p:spPr>
          <a:xfrm>
            <a:off x="4249186" y="2551115"/>
            <a:ext cx="3472414" cy="369332"/>
          </a:xfrm>
          <a:prstGeom prst="rect">
            <a:avLst/>
          </a:prstGeom>
          <a:noFill/>
        </p:spPr>
        <p:txBody>
          <a:bodyPr wrap="square">
            <a:spAutoFit/>
          </a:bodyPr>
          <a:lstStyle/>
          <a:p>
            <a:r>
              <a:rPr lang="en-GB" sz="1800" b="1" dirty="0">
                <a:solidFill>
                  <a:srgbClr val="FF0000"/>
                </a:solidFill>
                <a:latin typeface="Arial" panose="020B0604020202020204" pitchFamily="34" charset="0"/>
                <a:cs typeface="Arial" panose="020B0604020202020204" pitchFamily="34" charset="0"/>
              </a:rPr>
              <a:t>OBESITY IS PREVENTABLE</a:t>
            </a:r>
            <a:r>
              <a:rPr lang="en-GB" sz="1800"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DF58254B-F9EE-B90D-B3A8-80C8565A52CC}"/>
                  </a:ext>
                </a:extLst>
              </p14:cNvPr>
              <p14:cNvContentPartPr/>
              <p14:nvPr/>
            </p14:nvContentPartPr>
            <p14:xfrm>
              <a:off x="8264768" y="5293493"/>
              <a:ext cx="321120" cy="379440"/>
            </p14:xfrm>
          </p:contentPart>
        </mc:Choice>
        <mc:Fallback xmlns="">
          <p:pic>
            <p:nvPicPr>
              <p:cNvPr id="10" name="Ink 9">
                <a:extLst>
                  <a:ext uri="{FF2B5EF4-FFF2-40B4-BE49-F238E27FC236}">
                    <a16:creationId xmlns:a16="http://schemas.microsoft.com/office/drawing/2014/main" id="{DF58254B-F9EE-B90D-B3A8-80C8565A52CC}"/>
                  </a:ext>
                </a:extLst>
              </p:cNvPr>
              <p:cNvPicPr/>
              <p:nvPr/>
            </p:nvPicPr>
            <p:blipFill>
              <a:blip r:embed="rId7"/>
              <a:stretch>
                <a:fillRect/>
              </a:stretch>
            </p:blipFill>
            <p:spPr>
              <a:xfrm>
                <a:off x="8255768" y="5284493"/>
                <a:ext cx="338760" cy="397080"/>
              </a:xfrm>
              <a:prstGeom prst="rect">
                <a:avLst/>
              </a:prstGeom>
            </p:spPr>
          </p:pic>
        </mc:Fallback>
      </mc:AlternateContent>
      <p:pic>
        <p:nvPicPr>
          <p:cNvPr id="6" name="Picture 5">
            <a:extLst>
              <a:ext uri="{FF2B5EF4-FFF2-40B4-BE49-F238E27FC236}">
                <a16:creationId xmlns:a16="http://schemas.microsoft.com/office/drawing/2014/main" id="{23D5F968-ABB0-8536-6411-272FCF1D5CEF}"/>
              </a:ext>
            </a:extLst>
          </p:cNvPr>
          <p:cNvPicPr>
            <a:picLocks noChangeAspect="1"/>
          </p:cNvPicPr>
          <p:nvPr/>
        </p:nvPicPr>
        <p:blipFill>
          <a:blip r:embed="rId8"/>
          <a:stretch>
            <a:fillRect/>
          </a:stretch>
        </p:blipFill>
        <p:spPr>
          <a:xfrm>
            <a:off x="8585888" y="5900599"/>
            <a:ext cx="2192083" cy="840897"/>
          </a:xfrm>
          <a:prstGeom prst="rect">
            <a:avLst/>
          </a:prstGeom>
        </p:spPr>
      </p:pic>
    </p:spTree>
    <p:extLst>
      <p:ext uri="{BB962C8B-B14F-4D97-AF65-F5344CB8AC3E}">
        <p14:creationId xmlns:p14="http://schemas.microsoft.com/office/powerpoint/2010/main" val="177356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Colorized light photo effects">
            <a:extLst>
              <a:ext uri="{FF2B5EF4-FFF2-40B4-BE49-F238E27FC236}">
                <a16:creationId xmlns:a16="http://schemas.microsoft.com/office/drawing/2014/main" id="{FE400F08-6D40-1A3A-5E21-F9C2C5C739CD}"/>
              </a:ext>
            </a:extLst>
          </p:cNvPr>
          <p:cNvPicPr>
            <a:picLocks noChangeAspect="1"/>
          </p:cNvPicPr>
          <p:nvPr/>
        </p:nvPicPr>
        <p:blipFill rotWithShape="1">
          <a:blip r:embed="rId3"/>
          <a:srcRect l="2862" r="23801" b="-1"/>
          <a:stretch/>
        </p:blipFill>
        <p:spPr>
          <a:xfrm>
            <a:off x="0" y="16"/>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B08EE0E7-0D4A-1D9B-3786-16DD421D2A4B}"/>
              </a:ext>
            </a:extLst>
          </p:cNvPr>
          <p:cNvSpPr>
            <a:spLocks noGrp="1"/>
          </p:cNvSpPr>
          <p:nvPr>
            <p:ph type="title"/>
          </p:nvPr>
        </p:nvSpPr>
        <p:spPr>
          <a:xfrm>
            <a:off x="521038" y="354606"/>
            <a:ext cx="9956747" cy="326431"/>
          </a:xfrm>
        </p:spPr>
        <p:txBody>
          <a:bodyPr>
            <a:noAutofit/>
          </a:bodyPr>
          <a:lstStyle/>
          <a:p>
            <a:r>
              <a:rPr lang="en-GB" sz="3200" b="1" dirty="0">
                <a:latin typeface="Arial" panose="020B0604020202020204" pitchFamily="34" charset="0"/>
                <a:cs typeface="Arial" panose="020B0604020202020204" pitchFamily="34" charset="0"/>
              </a:rPr>
              <a:t>Definition</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5AE7215-846D-A433-AC71-58B509AF1123}"/>
                  </a:ext>
                </a:extLst>
              </p14:cNvPr>
              <p14:cNvContentPartPr/>
              <p14:nvPr/>
            </p14:nvContentPartPr>
            <p14:xfrm>
              <a:off x="2749052" y="946633"/>
              <a:ext cx="360" cy="360"/>
            </p14:xfrm>
          </p:contentPart>
        </mc:Choice>
        <mc:Fallback xmlns="">
          <p:pic>
            <p:nvPicPr>
              <p:cNvPr id="7" name="Ink 6">
                <a:extLst>
                  <a:ext uri="{FF2B5EF4-FFF2-40B4-BE49-F238E27FC236}">
                    <a16:creationId xmlns:a16="http://schemas.microsoft.com/office/drawing/2014/main" id="{F5AE7215-846D-A433-AC71-58B509AF1123}"/>
                  </a:ext>
                </a:extLst>
              </p:cNvPr>
              <p:cNvPicPr/>
              <p:nvPr/>
            </p:nvPicPr>
            <p:blipFill>
              <a:blip r:embed="rId5"/>
              <a:stretch>
                <a:fillRect/>
              </a:stretch>
            </p:blipFill>
            <p:spPr>
              <a:xfrm>
                <a:off x="2740052" y="937633"/>
                <a:ext cx="18000" cy="18000"/>
              </a:xfrm>
              <a:prstGeom prst="rect">
                <a:avLst/>
              </a:prstGeom>
            </p:spPr>
          </p:pic>
        </mc:Fallback>
      </mc:AlternateContent>
      <p:graphicFrame>
        <p:nvGraphicFramePr>
          <p:cNvPr id="10" name="Content Placeholder 2">
            <a:extLst>
              <a:ext uri="{FF2B5EF4-FFF2-40B4-BE49-F238E27FC236}">
                <a16:creationId xmlns:a16="http://schemas.microsoft.com/office/drawing/2014/main" id="{BB9CD4EC-E39A-4958-D1B4-0FB47528572D}"/>
              </a:ext>
            </a:extLst>
          </p:cNvPr>
          <p:cNvGraphicFramePr>
            <a:graphicFrameLocks noGrp="1"/>
          </p:cNvGraphicFramePr>
          <p:nvPr>
            <p:ph idx="1"/>
            <p:extLst>
              <p:ext uri="{D42A27DB-BD31-4B8C-83A1-F6EECF244321}">
                <p14:modId xmlns:p14="http://schemas.microsoft.com/office/powerpoint/2010/main" val="2490350923"/>
              </p:ext>
            </p:extLst>
          </p:nvPr>
        </p:nvGraphicFramePr>
        <p:xfrm>
          <a:off x="335467" y="681037"/>
          <a:ext cx="11018333" cy="60404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1331D0CE-7372-3D76-86C6-3A77FAA0B195}"/>
              </a:ext>
            </a:extLst>
          </p:cNvPr>
          <p:cNvSpPr>
            <a:spLocks noGrp="1"/>
          </p:cNvSpPr>
          <p:nvPr>
            <p:ph type="sldNum" sz="quarter" idx="12"/>
          </p:nvPr>
        </p:nvSpPr>
        <p:spPr/>
        <p:txBody>
          <a:bodyPr/>
          <a:lstStyle/>
          <a:p>
            <a:fld id="{6E91CC32-6A6B-4E2E-BBA1-6864F305DA26}" type="slidenum">
              <a:rPr lang="en-US" smtClean="0">
                <a:latin typeface="Arial" panose="020B0604020202020204" pitchFamily="34" charset="0"/>
                <a:cs typeface="Arial" panose="020B0604020202020204" pitchFamily="34" charset="0"/>
              </a:rPr>
              <a:t>5</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635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7412B8E-484B-4452-8644-AD263F593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45" name="Rectangle 4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388824D-2819-BB6F-CB12-FD4758870715}"/>
              </a:ext>
            </a:extLst>
          </p:cNvPr>
          <p:cNvSpPr txBox="1"/>
          <p:nvPr/>
        </p:nvSpPr>
        <p:spPr>
          <a:xfrm>
            <a:off x="1045029" y="1736309"/>
            <a:ext cx="5446697" cy="4465536"/>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b="0" i="0" dirty="0">
                <a:effectLst/>
              </a:rPr>
              <a:t>1 in 3 adults with obesity also has arthritis. Studies have shown that for every 5 kg in weight gain, your risk of knee arthritis increases by 36%. </a:t>
            </a:r>
          </a:p>
          <a:p>
            <a:pPr indent="-228600" defTabSz="914400">
              <a:lnSpc>
                <a:spcPct val="90000"/>
              </a:lnSpc>
              <a:spcAft>
                <a:spcPts val="600"/>
              </a:spcAft>
              <a:buFont typeface="Arial" panose="020B0604020202020204" pitchFamily="34" charset="0"/>
              <a:buChar char="•"/>
            </a:pPr>
            <a:endParaRPr lang="en-US" b="0" i="0" dirty="0">
              <a:effectLst/>
            </a:endParaRPr>
          </a:p>
          <a:p>
            <a:pPr indent="-228600" defTabSz="914400">
              <a:lnSpc>
                <a:spcPct val="90000"/>
              </a:lnSpc>
              <a:spcAft>
                <a:spcPts val="600"/>
              </a:spcAft>
              <a:buFont typeface="Arial" panose="020B0604020202020204" pitchFamily="34" charset="0"/>
              <a:buChar char="•"/>
            </a:pPr>
            <a:r>
              <a:rPr lang="en-US" b="0" i="0" dirty="0">
                <a:effectLst/>
              </a:rPr>
              <a:t>weight loss of 10% can significantly reduce arthritis-related pain and improve your quality of life.</a:t>
            </a:r>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b="1" i="0" dirty="0">
                <a:effectLst/>
              </a:rPr>
              <a:t>Obesity is also associated indirectly with</a:t>
            </a:r>
            <a:r>
              <a:rPr lang="en-US" b="0" i="0" dirty="0">
                <a:effectLst/>
              </a:rPr>
              <a:t>:</a:t>
            </a:r>
          </a:p>
          <a:p>
            <a:pPr indent="-228600" defTabSz="914400">
              <a:lnSpc>
                <a:spcPct val="90000"/>
              </a:lnSpc>
              <a:spcAft>
                <a:spcPts val="600"/>
              </a:spcAft>
              <a:buFont typeface="Arial" panose="020B0604020202020204" pitchFamily="34" charset="0"/>
              <a:buChar char="•"/>
            </a:pPr>
            <a:endParaRPr lang="en-US" b="0" i="0" dirty="0">
              <a:effectLst/>
            </a:endParaRPr>
          </a:p>
          <a:p>
            <a:pPr indent="-228600" defTabSz="914400">
              <a:lnSpc>
                <a:spcPct val="90000"/>
              </a:lnSpc>
              <a:spcAft>
                <a:spcPts val="600"/>
              </a:spcAft>
              <a:buFont typeface="Arial" panose="020B0604020202020204" pitchFamily="34" charset="0"/>
              <a:buChar char="•"/>
            </a:pPr>
            <a:r>
              <a:rPr lang="en-US" b="0" i="0" dirty="0">
                <a:effectLst/>
                <a:hlinkClick r:id="rId3">
                  <a:extLst>
                    <a:ext uri="{A12FA001-AC4F-418D-AE19-62706E023703}">
                      <ahyp:hlinkClr xmlns:ahyp="http://schemas.microsoft.com/office/drawing/2018/hyperlinkcolor" val="tx"/>
                    </a:ext>
                  </a:extLst>
                </a:hlinkClick>
              </a:rPr>
              <a:t>Memory</a:t>
            </a:r>
            <a:r>
              <a:rPr lang="en-US" b="0" i="0" dirty="0">
                <a:effectLst/>
              </a:rPr>
              <a:t> and </a:t>
            </a:r>
            <a:r>
              <a:rPr lang="en-US" b="0" i="0" dirty="0">
                <a:effectLst/>
                <a:hlinkClick r:id="rId4">
                  <a:extLst>
                    <a:ext uri="{A12FA001-AC4F-418D-AE19-62706E023703}">
                      <ahyp:hlinkClr xmlns:ahyp="http://schemas.microsoft.com/office/drawing/2018/hyperlinkcolor" val="tx"/>
                    </a:ext>
                  </a:extLst>
                </a:hlinkClick>
              </a:rPr>
              <a:t>cognition</a:t>
            </a:r>
            <a:r>
              <a:rPr lang="en-US" b="0" i="0" dirty="0">
                <a:effectLst/>
              </a:rPr>
              <a:t>, </a:t>
            </a:r>
          </a:p>
          <a:p>
            <a:pPr indent="-228600" defTabSz="914400">
              <a:lnSpc>
                <a:spcPct val="90000"/>
              </a:lnSpc>
              <a:spcAft>
                <a:spcPts val="600"/>
              </a:spcAft>
              <a:buFont typeface="Arial" panose="020B0604020202020204" pitchFamily="34" charset="0"/>
              <a:buChar char="•"/>
            </a:pPr>
            <a:r>
              <a:rPr lang="en-US" b="0" i="0" dirty="0">
                <a:effectLst/>
                <a:hlinkClick r:id="rId5">
                  <a:extLst>
                    <a:ext uri="{A12FA001-AC4F-418D-AE19-62706E023703}">
                      <ahyp:hlinkClr xmlns:ahyp="http://schemas.microsoft.com/office/drawing/2018/hyperlinkcolor" val="tx"/>
                    </a:ext>
                  </a:extLst>
                </a:hlinkClick>
              </a:rPr>
              <a:t>Alzheimer’s disease</a:t>
            </a:r>
            <a:r>
              <a:rPr lang="en-US" b="0" i="0" dirty="0">
                <a:effectLst/>
              </a:rPr>
              <a:t> and </a:t>
            </a:r>
            <a:r>
              <a:rPr lang="en-US" b="0" i="0" dirty="0">
                <a:effectLst/>
                <a:hlinkClick r:id="rId6">
                  <a:extLst>
                    <a:ext uri="{A12FA001-AC4F-418D-AE19-62706E023703}">
                      <ahyp:hlinkClr xmlns:ahyp="http://schemas.microsoft.com/office/drawing/2018/hyperlinkcolor" val="tx"/>
                    </a:ext>
                  </a:extLst>
                </a:hlinkClick>
              </a:rPr>
              <a:t>dementia</a:t>
            </a:r>
            <a:r>
              <a:rPr lang="en-US" b="0" i="0" dirty="0">
                <a:effectLst/>
              </a:rPr>
              <a:t>.</a:t>
            </a:r>
          </a:p>
          <a:p>
            <a:pPr indent="-228600" defTabSz="914400">
              <a:lnSpc>
                <a:spcPct val="90000"/>
              </a:lnSpc>
              <a:spcAft>
                <a:spcPts val="600"/>
              </a:spcAft>
              <a:buFont typeface="Arial" panose="020B0604020202020204" pitchFamily="34" charset="0"/>
              <a:buChar char="•"/>
            </a:pPr>
            <a:r>
              <a:rPr lang="en-US" b="0" i="0" dirty="0">
                <a:effectLst/>
                <a:hlinkClick r:id="rId7">
                  <a:extLst>
                    <a:ext uri="{A12FA001-AC4F-418D-AE19-62706E023703}">
                      <ahyp:hlinkClr xmlns:ahyp="http://schemas.microsoft.com/office/drawing/2018/hyperlinkcolor" val="tx"/>
                    </a:ext>
                  </a:extLst>
                </a:hlinkClick>
              </a:rPr>
              <a:t>Female infertility</a:t>
            </a:r>
            <a:r>
              <a:rPr lang="en-US" b="0" i="0" dirty="0">
                <a:effectLst/>
              </a:rPr>
              <a:t> and pregnancy complications.</a:t>
            </a:r>
          </a:p>
          <a:p>
            <a:pPr indent="-228600" defTabSz="914400">
              <a:lnSpc>
                <a:spcPct val="90000"/>
              </a:lnSpc>
              <a:spcAft>
                <a:spcPts val="600"/>
              </a:spcAft>
              <a:buFont typeface="Arial" panose="020B0604020202020204" pitchFamily="34" charset="0"/>
              <a:buChar char="•"/>
            </a:pPr>
            <a:r>
              <a:rPr lang="en-US" b="0" i="0" dirty="0">
                <a:effectLst/>
                <a:hlinkClick r:id="rId8">
                  <a:extLst>
                    <a:ext uri="{A12FA001-AC4F-418D-AE19-62706E023703}">
                      <ahyp:hlinkClr xmlns:ahyp="http://schemas.microsoft.com/office/drawing/2018/hyperlinkcolor" val="tx"/>
                    </a:ext>
                  </a:extLst>
                </a:hlinkClick>
              </a:rPr>
              <a:t>Depression</a:t>
            </a:r>
            <a:r>
              <a:rPr lang="en-US" b="0" i="0" dirty="0">
                <a:effectLst/>
              </a:rPr>
              <a:t> and </a:t>
            </a:r>
            <a:r>
              <a:rPr lang="en-US" b="0" i="0" dirty="0">
                <a:effectLst/>
                <a:hlinkClick r:id="rId9">
                  <a:extLst>
                    <a:ext uri="{A12FA001-AC4F-418D-AE19-62706E023703}">
                      <ahyp:hlinkClr xmlns:ahyp="http://schemas.microsoft.com/office/drawing/2018/hyperlinkcolor" val="tx"/>
                    </a:ext>
                  </a:extLst>
                </a:hlinkClick>
              </a:rPr>
              <a:t>mood disorders</a:t>
            </a:r>
            <a:r>
              <a:rPr lang="en-US" b="0" i="0" dirty="0">
                <a:effectLst/>
              </a:rPr>
              <a:t>.</a:t>
            </a:r>
          </a:p>
          <a:p>
            <a:pPr indent="-228600" defTabSz="914400">
              <a:lnSpc>
                <a:spcPct val="90000"/>
              </a:lnSpc>
              <a:spcAft>
                <a:spcPts val="600"/>
              </a:spcAft>
              <a:buFont typeface="Arial" panose="020B0604020202020204" pitchFamily="34" charset="0"/>
              <a:buChar char="•"/>
            </a:pPr>
            <a:r>
              <a:rPr lang="en-US" b="0" i="0" dirty="0">
                <a:effectLst/>
                <a:hlinkClick r:id="rId10">
                  <a:extLst>
                    <a:ext uri="{A12FA001-AC4F-418D-AE19-62706E023703}">
                      <ahyp:hlinkClr xmlns:ahyp="http://schemas.microsoft.com/office/drawing/2018/hyperlinkcolor" val="tx"/>
                    </a:ext>
                  </a:extLst>
                </a:hlinkClick>
              </a:rPr>
              <a:t>cancers</a:t>
            </a:r>
            <a:r>
              <a:rPr lang="en-US" b="0" i="0" dirty="0">
                <a:effectLst/>
              </a:rPr>
              <a:t>, </a:t>
            </a:r>
            <a:r>
              <a:rPr lang="en-US" b="0" i="0" dirty="0">
                <a:effectLst/>
                <a:hlinkClick r:id="rId11">
                  <a:extLst>
                    <a:ext uri="{A12FA001-AC4F-418D-AE19-62706E023703}">
                      <ahyp:hlinkClr xmlns:ahyp="http://schemas.microsoft.com/office/drawing/2018/hyperlinkcolor" val="tx"/>
                    </a:ext>
                  </a:extLst>
                </a:hlinkClick>
              </a:rPr>
              <a:t>esophageal</a:t>
            </a:r>
            <a:r>
              <a:rPr lang="en-US" b="0" i="0" dirty="0">
                <a:effectLst/>
              </a:rPr>
              <a:t>, </a:t>
            </a:r>
            <a:r>
              <a:rPr lang="en-US" b="0" i="0" dirty="0">
                <a:effectLst/>
                <a:hlinkClick r:id="rId12">
                  <a:extLst>
                    <a:ext uri="{A12FA001-AC4F-418D-AE19-62706E023703}">
                      <ahyp:hlinkClr xmlns:ahyp="http://schemas.microsoft.com/office/drawing/2018/hyperlinkcolor" val="tx"/>
                    </a:ext>
                  </a:extLst>
                </a:hlinkClick>
              </a:rPr>
              <a:t>pancreatic</a:t>
            </a:r>
            <a:r>
              <a:rPr lang="en-US" b="0" i="0" dirty="0">
                <a:effectLst/>
              </a:rPr>
              <a:t>, </a:t>
            </a:r>
            <a:r>
              <a:rPr lang="en-US" b="0" i="0" dirty="0">
                <a:effectLst/>
                <a:hlinkClick r:id="rId13">
                  <a:extLst>
                    <a:ext uri="{A12FA001-AC4F-418D-AE19-62706E023703}">
                      <ahyp:hlinkClr xmlns:ahyp="http://schemas.microsoft.com/office/drawing/2018/hyperlinkcolor" val="tx"/>
                    </a:ext>
                  </a:extLst>
                </a:hlinkClick>
              </a:rPr>
              <a:t>colorectal</a:t>
            </a:r>
            <a:r>
              <a:rPr lang="en-US" b="0" i="0" dirty="0">
                <a:effectLst/>
              </a:rPr>
              <a:t>, </a:t>
            </a:r>
            <a:r>
              <a:rPr lang="en-US" b="0" i="0" dirty="0">
                <a:effectLst/>
                <a:hlinkClick r:id="rId14">
                  <a:extLst>
                    <a:ext uri="{A12FA001-AC4F-418D-AE19-62706E023703}">
                      <ahyp:hlinkClr xmlns:ahyp="http://schemas.microsoft.com/office/drawing/2018/hyperlinkcolor" val="tx"/>
                    </a:ext>
                  </a:extLst>
                </a:hlinkClick>
              </a:rPr>
              <a:t>breast</a:t>
            </a:r>
            <a:r>
              <a:rPr lang="en-US" b="0" i="0" dirty="0">
                <a:effectLst/>
              </a:rPr>
              <a:t>, </a:t>
            </a:r>
            <a:r>
              <a:rPr lang="en-US" b="0" i="0" dirty="0">
                <a:effectLst/>
                <a:hlinkClick r:id="rId15">
                  <a:extLst>
                    <a:ext uri="{A12FA001-AC4F-418D-AE19-62706E023703}">
                      <ahyp:hlinkClr xmlns:ahyp="http://schemas.microsoft.com/office/drawing/2018/hyperlinkcolor" val="tx"/>
                    </a:ext>
                  </a:extLst>
                </a:hlinkClick>
              </a:rPr>
              <a:t>uterine</a:t>
            </a:r>
            <a:r>
              <a:rPr lang="en-US" b="0" i="0" dirty="0">
                <a:effectLst/>
              </a:rPr>
              <a:t> and </a:t>
            </a:r>
            <a:r>
              <a:rPr lang="en-US" b="0" i="0" dirty="0">
                <a:effectLst/>
                <a:hlinkClick r:id="rId16">
                  <a:extLst>
                    <a:ext uri="{A12FA001-AC4F-418D-AE19-62706E023703}">
                      <ahyp:hlinkClr xmlns:ahyp="http://schemas.microsoft.com/office/drawing/2018/hyperlinkcolor" val="tx"/>
                    </a:ext>
                  </a:extLst>
                </a:hlinkClick>
              </a:rPr>
              <a:t>ovarian</a:t>
            </a:r>
            <a:r>
              <a:rPr lang="en-US" b="0" i="0" dirty="0">
                <a:effectLst/>
              </a:rPr>
              <a:t>.</a:t>
            </a:r>
          </a:p>
          <a:p>
            <a:pPr indent="-228600" defTabSz="914400">
              <a:lnSpc>
                <a:spcPct val="90000"/>
              </a:lnSpc>
              <a:spcAft>
                <a:spcPts val="600"/>
              </a:spcAft>
              <a:buFont typeface="Arial" panose="020B0604020202020204" pitchFamily="34" charset="0"/>
              <a:buChar char="•"/>
            </a:pPr>
            <a:br>
              <a:rPr lang="en-US" dirty="0"/>
            </a:br>
            <a:endParaRPr lang="en-US" dirty="0"/>
          </a:p>
        </p:txBody>
      </p:sp>
      <p:sp>
        <p:nvSpPr>
          <p:cNvPr id="37" name="Rectangle 36">
            <a:extLst>
              <a:ext uri="{FF2B5EF4-FFF2-40B4-BE49-F238E27FC236}">
                <a16:creationId xmlns:a16="http://schemas.microsoft.com/office/drawing/2014/main" id="{0FD95D09-2666-454C-AE57-F5C7D8660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9" y="650054"/>
            <a:ext cx="4719382" cy="55964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oster of a few people&#10;&#10;Description automatically generated with medium confidence">
            <a:extLst>
              <a:ext uri="{FF2B5EF4-FFF2-40B4-BE49-F238E27FC236}">
                <a16:creationId xmlns:a16="http://schemas.microsoft.com/office/drawing/2014/main" id="{6446E8DF-4617-0685-00A5-B708EB715BF2}"/>
              </a:ext>
            </a:extLst>
          </p:cNvPr>
          <p:cNvPicPr>
            <a:picLocks noChangeAspect="1"/>
          </p:cNvPicPr>
          <p:nvPr/>
        </p:nvPicPr>
        <p:blipFill>
          <a:blip r:embed="rId17"/>
          <a:stretch>
            <a:fillRect/>
          </a:stretch>
        </p:blipFill>
        <p:spPr>
          <a:xfrm>
            <a:off x="7210899" y="873941"/>
            <a:ext cx="1405697" cy="1986852"/>
          </a:xfrm>
          <a:prstGeom prst="rect">
            <a:avLst/>
          </a:prstGeom>
        </p:spPr>
      </p:pic>
      <p:pic>
        <p:nvPicPr>
          <p:cNvPr id="12" name="Content Placeholder 11" descr="A poster of a disease&#10;&#10;Description automatically generated with medium confidence">
            <a:extLst>
              <a:ext uri="{FF2B5EF4-FFF2-40B4-BE49-F238E27FC236}">
                <a16:creationId xmlns:a16="http://schemas.microsoft.com/office/drawing/2014/main" id="{14929B79-4414-5DB9-4A5F-58DEA93B621F}"/>
              </a:ext>
            </a:extLst>
          </p:cNvPr>
          <p:cNvPicPr>
            <a:picLocks noGrp="1" noChangeAspect="1"/>
          </p:cNvPicPr>
          <p:nvPr>
            <p:ph idx="1"/>
          </p:nvPr>
        </p:nvPicPr>
        <p:blipFill>
          <a:blip r:embed="rId18"/>
          <a:stretch>
            <a:fillRect/>
          </a:stretch>
        </p:blipFill>
        <p:spPr>
          <a:xfrm>
            <a:off x="9335769" y="873940"/>
            <a:ext cx="1544776" cy="1986852"/>
          </a:xfrm>
          <a:prstGeom prst="rect">
            <a:avLst/>
          </a:prstGeom>
        </p:spPr>
      </p:pic>
      <p:pic>
        <p:nvPicPr>
          <p:cNvPr id="2" name="Picture 1" descr="A logo with a red star and blue text&#10;&#10;AI-generated content may be incorrect.">
            <a:extLst>
              <a:ext uri="{FF2B5EF4-FFF2-40B4-BE49-F238E27FC236}">
                <a16:creationId xmlns:a16="http://schemas.microsoft.com/office/drawing/2014/main" id="{3CC575E4-0E83-8156-9F99-FBDBEF812E4A}"/>
              </a:ext>
            </a:extLst>
          </p:cNvPr>
          <p:cNvPicPr>
            <a:picLocks noChangeAspect="1"/>
          </p:cNvPicPr>
          <p:nvPr/>
        </p:nvPicPr>
        <p:blipFill>
          <a:blip r:embed="rId19"/>
          <a:stretch>
            <a:fillRect/>
          </a:stretch>
        </p:blipFill>
        <p:spPr>
          <a:xfrm>
            <a:off x="7536755" y="3997208"/>
            <a:ext cx="2695603" cy="1031068"/>
          </a:xfrm>
          <a:prstGeom prst="rect">
            <a:avLst/>
          </a:prstGeom>
        </p:spPr>
      </p:pic>
      <p:cxnSp>
        <p:nvCxnSpPr>
          <p:cNvPr id="39" name="Straight Connector 3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7081296-0787-8A2F-DFBC-BBA8F7F5C756}"/>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6E91CC32-6A6B-4E2E-BBA1-6864F305DA26}" type="slidenum">
              <a:rPr lang="en-US" smtClean="0"/>
              <a:pPr defTabSz="914400">
                <a:spcAft>
                  <a:spcPts val="600"/>
                </a:spcAft>
              </a:pPr>
              <a:t>6</a:t>
            </a:fld>
            <a:endParaRPr lang="en-US"/>
          </a:p>
        </p:txBody>
      </p:sp>
    </p:spTree>
    <p:extLst>
      <p:ext uri="{BB962C8B-B14F-4D97-AF65-F5344CB8AC3E}">
        <p14:creationId xmlns:p14="http://schemas.microsoft.com/office/powerpoint/2010/main" val="3048604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hart with text and numbers&#10;&#10;Description automatically generated">
            <a:extLst>
              <a:ext uri="{FF2B5EF4-FFF2-40B4-BE49-F238E27FC236}">
                <a16:creationId xmlns:a16="http://schemas.microsoft.com/office/drawing/2014/main" id="{E0916F79-368C-2555-2961-CC421716E96B}"/>
              </a:ext>
            </a:extLst>
          </p:cNvPr>
          <p:cNvPicPr>
            <a:picLocks noChangeAspect="1"/>
          </p:cNvPicPr>
          <p:nvPr/>
        </p:nvPicPr>
        <p:blipFill rotWithShape="1">
          <a:blip r:embed="rId2"/>
          <a:srcRect t="885" r="-3" b="-3"/>
          <a:stretch/>
        </p:blipFill>
        <p:spPr>
          <a:xfrm>
            <a:off x="4264175" y="1101176"/>
            <a:ext cx="7927825" cy="4655648"/>
          </a:xfrm>
          <a:prstGeom prst="rect">
            <a:avLst/>
          </a:prstGeom>
        </p:spPr>
      </p:pic>
      <p:pic>
        <p:nvPicPr>
          <p:cNvPr id="1026" name="Picture 2">
            <a:extLst>
              <a:ext uri="{FF2B5EF4-FFF2-40B4-BE49-F238E27FC236}">
                <a16:creationId xmlns:a16="http://schemas.microsoft.com/office/drawing/2014/main" id="{00F9558F-6C6E-0838-0018-ECCE4D590D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31" b="7410"/>
          <a:stretch/>
        </p:blipFill>
        <p:spPr bwMode="auto">
          <a:xfrm>
            <a:off x="-253999" y="1690688"/>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76059842-6E6F-9DF6-068A-686C3956D38A}"/>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54F3A0D1-84C0-B10C-ED5A-4541E5D637A2}"/>
              </a:ext>
            </a:extLst>
          </p:cNvPr>
          <p:cNvSpPr>
            <a:spLocks noGrp="1"/>
          </p:cNvSpPr>
          <p:nvPr>
            <p:ph type="ftr" sz="quarter" idx="11"/>
          </p:nvPr>
        </p:nvSpPr>
        <p:spPr/>
        <p:txBody>
          <a:bodyPr>
            <a:normAutofit/>
          </a:bodyPr>
          <a:lstStyle/>
          <a:p>
            <a:pPr algn="l">
              <a:spcAft>
                <a:spcPts val="600"/>
              </a:spcAft>
            </a:pPr>
            <a:r>
              <a:rPr lang="en-US">
                <a:solidFill>
                  <a:srgbClr val="FFFFFF"/>
                </a:solidFill>
              </a:rPr>
              <a:t>Sample Footer Text</a:t>
            </a:r>
          </a:p>
        </p:txBody>
      </p:sp>
      <p:sp>
        <p:nvSpPr>
          <p:cNvPr id="4" name="Slide Number Placeholder 3">
            <a:extLst>
              <a:ext uri="{FF2B5EF4-FFF2-40B4-BE49-F238E27FC236}">
                <a16:creationId xmlns:a16="http://schemas.microsoft.com/office/drawing/2014/main" id="{391FFD12-9A77-4C76-BBDC-D2AE0B868580}"/>
              </a:ext>
            </a:extLst>
          </p:cNvPr>
          <p:cNvSpPr>
            <a:spLocks noGrp="1"/>
          </p:cNvSpPr>
          <p:nvPr>
            <p:ph type="sldNum" sz="quarter" idx="12"/>
          </p:nvPr>
        </p:nvSpPr>
        <p:spPr/>
        <p:txBody>
          <a:bodyPr>
            <a:normAutofit/>
          </a:bodyPr>
          <a:lstStyle/>
          <a:p>
            <a:pPr>
              <a:spcAft>
                <a:spcPts val="600"/>
              </a:spcAft>
            </a:pPr>
            <a:fld id="{6E91CC32-6A6B-4E2E-BBA1-6864F305DA26}" type="slidenum">
              <a:rPr lang="en-US">
                <a:solidFill>
                  <a:srgbClr val="FFFFFF"/>
                </a:solidFill>
              </a:rPr>
              <a:pPr>
                <a:spcAft>
                  <a:spcPts val="600"/>
                </a:spcAft>
              </a:pPr>
              <a:t>7</a:t>
            </a:fld>
            <a:endParaRPr lang="en-US">
              <a:solidFill>
                <a:srgbClr val="FFFFFF"/>
              </a:solidFill>
            </a:endParaRPr>
          </a:p>
        </p:txBody>
      </p:sp>
      <p:pic>
        <p:nvPicPr>
          <p:cNvPr id="7" name="Picture 6">
            <a:extLst>
              <a:ext uri="{FF2B5EF4-FFF2-40B4-BE49-F238E27FC236}">
                <a16:creationId xmlns:a16="http://schemas.microsoft.com/office/drawing/2014/main" id="{56A55D1B-C7C0-FB6C-348A-654597BACF32}"/>
              </a:ext>
            </a:extLst>
          </p:cNvPr>
          <p:cNvPicPr>
            <a:picLocks noChangeAspect="1"/>
          </p:cNvPicPr>
          <p:nvPr/>
        </p:nvPicPr>
        <p:blipFill>
          <a:blip r:embed="rId4"/>
          <a:stretch>
            <a:fillRect/>
          </a:stretch>
        </p:blipFill>
        <p:spPr>
          <a:xfrm>
            <a:off x="8857488" y="5766636"/>
            <a:ext cx="2496312" cy="954839"/>
          </a:xfrm>
          <a:prstGeom prst="rect">
            <a:avLst/>
          </a:prstGeom>
        </p:spPr>
      </p:pic>
    </p:spTree>
    <p:extLst>
      <p:ext uri="{BB962C8B-B14F-4D97-AF65-F5344CB8AC3E}">
        <p14:creationId xmlns:p14="http://schemas.microsoft.com/office/powerpoint/2010/main" val="299852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lorized light photo effects">
            <a:extLst>
              <a:ext uri="{FF2B5EF4-FFF2-40B4-BE49-F238E27FC236}">
                <a16:creationId xmlns:a16="http://schemas.microsoft.com/office/drawing/2014/main" id="{63728BDC-06F5-63F6-DB3D-12950ED09ED0}"/>
              </a:ext>
            </a:extLst>
          </p:cNvPr>
          <p:cNvPicPr>
            <a:picLocks noChangeAspect="1"/>
          </p:cNvPicPr>
          <p:nvPr/>
        </p:nvPicPr>
        <p:blipFill rotWithShape="1">
          <a:blip r:embed="rId3"/>
          <a:srcRect t="7859" b="7859"/>
          <a:stretch/>
        </p:blipFill>
        <p:spPr>
          <a:xfrm>
            <a:off x="1" y="-1055"/>
            <a:ext cx="12191998" cy="6859055"/>
          </a:xfrm>
          <a:prstGeom prst="rect">
            <a:avLst/>
          </a:prstGeom>
        </p:spPr>
      </p:pic>
      <p:pic>
        <p:nvPicPr>
          <p:cNvPr id="7" name="Content Placeholder 6" descr="Table&#10;&#10;Description automatically generated">
            <a:extLst>
              <a:ext uri="{FF2B5EF4-FFF2-40B4-BE49-F238E27FC236}">
                <a16:creationId xmlns:a16="http://schemas.microsoft.com/office/drawing/2014/main" id="{147444FC-0865-D77E-5C94-0005EA2DEE6C}"/>
              </a:ext>
            </a:extLst>
          </p:cNvPr>
          <p:cNvPicPr>
            <a:picLocks noGrp="1" noChangeAspect="1"/>
          </p:cNvPicPr>
          <p:nvPr>
            <p:ph idx="1"/>
          </p:nvPr>
        </p:nvPicPr>
        <p:blipFill rotWithShape="1">
          <a:blip r:embed="rId4"/>
          <a:srcRect l="93" r="267"/>
          <a:stretch/>
        </p:blipFill>
        <p:spPr>
          <a:xfrm>
            <a:off x="6096000" y="997024"/>
            <a:ext cx="6067447" cy="3683000"/>
          </a:xfrm>
          <a:prstGeom prst="rect">
            <a:avLst/>
          </a:prstGeom>
        </p:spPr>
      </p:pic>
      <p:sp>
        <p:nvSpPr>
          <p:cNvPr id="6" name="Slide Number Placeholder 5">
            <a:extLst>
              <a:ext uri="{FF2B5EF4-FFF2-40B4-BE49-F238E27FC236}">
                <a16:creationId xmlns:a16="http://schemas.microsoft.com/office/drawing/2014/main" id="{07D944C3-8B99-6535-14ED-B38D3695B684}"/>
              </a:ext>
            </a:extLst>
          </p:cNvPr>
          <p:cNvSpPr>
            <a:spLocks noGrp="1"/>
          </p:cNvSpPr>
          <p:nvPr>
            <p:ph type="sldNum" sz="quarter" idx="12"/>
          </p:nvPr>
        </p:nvSpPr>
        <p:spPr/>
        <p:txBody>
          <a:bodyPr/>
          <a:lstStyle/>
          <a:p>
            <a:fld id="{6E91CC32-6A6B-4E2E-BBA1-6864F305DA26}" type="slidenum">
              <a:rPr lang="en-US" smtClean="0"/>
              <a:t>8</a:t>
            </a:fld>
            <a:endParaRPr lang="en-US"/>
          </a:p>
        </p:txBody>
      </p:sp>
      <p:sp>
        <p:nvSpPr>
          <p:cNvPr id="8" name="Right Arrow 7">
            <a:extLst>
              <a:ext uri="{FF2B5EF4-FFF2-40B4-BE49-F238E27FC236}">
                <a16:creationId xmlns:a16="http://schemas.microsoft.com/office/drawing/2014/main" id="{39C8F848-FA14-FF18-6AA4-9D937FCF93A9}"/>
              </a:ext>
            </a:extLst>
          </p:cNvPr>
          <p:cNvSpPr/>
          <p:nvPr/>
        </p:nvSpPr>
        <p:spPr>
          <a:xfrm>
            <a:off x="5724196" y="2798159"/>
            <a:ext cx="417945" cy="1275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a:extLst>
              <a:ext uri="{FF2B5EF4-FFF2-40B4-BE49-F238E27FC236}">
                <a16:creationId xmlns:a16="http://schemas.microsoft.com/office/drawing/2014/main" id="{C28AA175-1FC9-CC1C-34F8-1F9C6238FC8B}"/>
              </a:ext>
            </a:extLst>
          </p:cNvPr>
          <p:cNvSpPr/>
          <p:nvPr/>
        </p:nvSpPr>
        <p:spPr>
          <a:xfrm>
            <a:off x="5801080" y="3307990"/>
            <a:ext cx="347611" cy="1556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BF5763C-EF03-08B8-24D0-FDC179140855}"/>
              </a:ext>
            </a:extLst>
          </p:cNvPr>
          <p:cNvSpPr txBox="1"/>
          <p:nvPr/>
        </p:nvSpPr>
        <p:spPr>
          <a:xfrm>
            <a:off x="6067447" y="4815842"/>
            <a:ext cx="6096000" cy="923330"/>
          </a:xfrm>
          <a:prstGeom prst="rect">
            <a:avLst/>
          </a:prstGeom>
          <a:noFill/>
        </p:spPr>
        <p:txBody>
          <a:bodyPr wrap="square">
            <a:spAutoFit/>
          </a:bodyPr>
          <a:lstStyle/>
          <a:p>
            <a:r>
              <a:rPr lang="en-GB" b="0" i="0" dirty="0">
                <a:effectLst/>
                <a:latin typeface="Arial" panose="020B0604020202020204" pitchFamily="34" charset="0"/>
                <a:cs typeface="Arial" panose="020B0604020202020204" pitchFamily="34" charset="0"/>
              </a:rPr>
              <a:t>The risk becomes significant when your waist size is more than 35 inches for people assigned female at birth or 40 inches for people assigned male at birth</a:t>
            </a:r>
            <a:r>
              <a:rPr lang="en-GB" b="0" i="0" dirty="0">
                <a:solidFill>
                  <a:srgbClr val="555555"/>
                </a:solidFill>
                <a:effectLst/>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graphicFrame>
        <p:nvGraphicFramePr>
          <p:cNvPr id="17" name="TextBox 10">
            <a:extLst>
              <a:ext uri="{FF2B5EF4-FFF2-40B4-BE49-F238E27FC236}">
                <a16:creationId xmlns:a16="http://schemas.microsoft.com/office/drawing/2014/main" id="{5B1B095D-5506-106E-6828-2E7797F622B2}"/>
              </a:ext>
            </a:extLst>
          </p:cNvPr>
          <p:cNvGraphicFramePr/>
          <p:nvPr>
            <p:extLst>
              <p:ext uri="{D42A27DB-BD31-4B8C-83A1-F6EECF244321}">
                <p14:modId xmlns:p14="http://schemas.microsoft.com/office/powerpoint/2010/main" val="2334556987"/>
              </p:ext>
            </p:extLst>
          </p:nvPr>
        </p:nvGraphicFramePr>
        <p:xfrm>
          <a:off x="309528" y="676692"/>
          <a:ext cx="5507687" cy="507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itle 1">
            <a:extLst>
              <a:ext uri="{FF2B5EF4-FFF2-40B4-BE49-F238E27FC236}">
                <a16:creationId xmlns:a16="http://schemas.microsoft.com/office/drawing/2014/main" id="{63F1DF4D-4453-83D0-50F7-149647AAC0CC}"/>
              </a:ext>
            </a:extLst>
          </p:cNvPr>
          <p:cNvSpPr txBox="1">
            <a:spLocks/>
          </p:cNvSpPr>
          <p:nvPr/>
        </p:nvSpPr>
        <p:spPr>
          <a:xfrm>
            <a:off x="521038" y="354606"/>
            <a:ext cx="9956747" cy="3264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Definition</a:t>
            </a:r>
          </a:p>
        </p:txBody>
      </p:sp>
      <p:pic>
        <p:nvPicPr>
          <p:cNvPr id="2" name="Picture 1">
            <a:extLst>
              <a:ext uri="{FF2B5EF4-FFF2-40B4-BE49-F238E27FC236}">
                <a16:creationId xmlns:a16="http://schemas.microsoft.com/office/drawing/2014/main" id="{9A665BBE-1B43-D311-447A-A65469AC3B3B}"/>
              </a:ext>
            </a:extLst>
          </p:cNvPr>
          <p:cNvPicPr>
            <a:picLocks noChangeAspect="1"/>
          </p:cNvPicPr>
          <p:nvPr/>
        </p:nvPicPr>
        <p:blipFill>
          <a:blip r:embed="rId10"/>
          <a:stretch>
            <a:fillRect/>
          </a:stretch>
        </p:blipFill>
        <p:spPr>
          <a:xfrm>
            <a:off x="8343900" y="5802936"/>
            <a:ext cx="2458783" cy="943205"/>
          </a:xfrm>
          <a:prstGeom prst="rect">
            <a:avLst/>
          </a:prstGeom>
        </p:spPr>
      </p:pic>
    </p:spTree>
    <p:extLst>
      <p:ext uri="{BB962C8B-B14F-4D97-AF65-F5344CB8AC3E}">
        <p14:creationId xmlns:p14="http://schemas.microsoft.com/office/powerpoint/2010/main" val="334697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614022-E9CA-E9F3-46FD-442AB1A5513F}"/>
              </a:ext>
            </a:extLst>
          </p:cNvPr>
          <p:cNvSpPr>
            <a:spLocks noGrp="1"/>
          </p:cNvSpPr>
          <p:nvPr>
            <p:ph type="title"/>
          </p:nvPr>
        </p:nvSpPr>
        <p:spPr>
          <a:xfrm>
            <a:off x="640080" y="329184"/>
            <a:ext cx="3497580" cy="685800"/>
          </a:xfrm>
        </p:spPr>
        <p:txBody>
          <a:bodyPr anchor="b">
            <a:normAutofit/>
          </a:bodyPr>
          <a:lstStyle/>
          <a:p>
            <a:r>
              <a:rPr lang="en-GB" sz="2400" b="1" i="0" dirty="0">
                <a:effectLst/>
                <a:latin typeface="Arial" panose="020B0604020202020204" pitchFamily="34" charset="0"/>
                <a:cs typeface="Arial" panose="020B0604020202020204" pitchFamily="34" charset="0"/>
              </a:rPr>
              <a:t>Childhood obesity</a:t>
            </a:r>
            <a:endParaRPr lang="en-GB" sz="2400" b="1" dirty="0"/>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98A178-27CB-A44D-E66F-36B0502F22DB}"/>
              </a:ext>
            </a:extLst>
          </p:cNvPr>
          <p:cNvSpPr>
            <a:spLocks noGrp="1"/>
          </p:cNvSpPr>
          <p:nvPr>
            <p:ph idx="1"/>
          </p:nvPr>
        </p:nvSpPr>
        <p:spPr>
          <a:xfrm>
            <a:off x="313944" y="2080260"/>
            <a:ext cx="7239000" cy="4110228"/>
          </a:xfrm>
        </p:spPr>
        <p:txBody>
          <a:bodyPr>
            <a:normAutofit lnSpcReduction="10000"/>
          </a:bodyPr>
          <a:lstStyle/>
          <a:p>
            <a:endParaRPr lang="en-GB" sz="1200" b="0" i="0" dirty="0">
              <a:effectLst/>
              <a:latin typeface="Arial" panose="020B0604020202020204" pitchFamily="34" charset="0"/>
              <a:cs typeface="Arial" panose="020B0604020202020204" pitchFamily="34" charset="0"/>
            </a:endParaRPr>
          </a:p>
          <a:p>
            <a:pPr marL="0" indent="0">
              <a:buNone/>
            </a:pPr>
            <a:endParaRPr lang="en-GB" sz="1200" b="0" i="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GB" sz="1900" b="0" i="0" dirty="0">
                <a:effectLst/>
                <a:latin typeface="Arial" panose="020B0604020202020204" pitchFamily="34" charset="0"/>
                <a:cs typeface="Arial" panose="020B0604020202020204" pitchFamily="34" charset="0"/>
              </a:rPr>
              <a:t>12.7% of children aged 2 to 5.</a:t>
            </a:r>
          </a:p>
          <a:p>
            <a:pPr>
              <a:buFont typeface="Arial" panose="020B0604020202020204" pitchFamily="34" charset="0"/>
              <a:buChar char="•"/>
            </a:pPr>
            <a:r>
              <a:rPr lang="en-GB" sz="1900" b="0" i="0" dirty="0">
                <a:effectLst/>
                <a:latin typeface="Arial" panose="020B0604020202020204" pitchFamily="34" charset="0"/>
                <a:cs typeface="Arial" panose="020B0604020202020204" pitchFamily="34" charset="0"/>
              </a:rPr>
              <a:t>20.7% of children aged 6 to 11.</a:t>
            </a:r>
          </a:p>
          <a:p>
            <a:pPr>
              <a:buFont typeface="Arial" panose="020B0604020202020204" pitchFamily="34" charset="0"/>
              <a:buChar char="•"/>
            </a:pPr>
            <a:r>
              <a:rPr lang="en-GB" sz="1900" b="0" i="0" dirty="0">
                <a:effectLst/>
                <a:latin typeface="Arial" panose="020B0604020202020204" pitchFamily="34" charset="0"/>
                <a:cs typeface="Arial" panose="020B0604020202020204" pitchFamily="34" charset="0"/>
              </a:rPr>
              <a:t>22.2% of adolescents aged 12 to 19.</a:t>
            </a:r>
          </a:p>
          <a:p>
            <a:pPr>
              <a:buFont typeface="Arial" panose="020B0604020202020204" pitchFamily="34" charset="0"/>
              <a:buChar char="•"/>
            </a:pPr>
            <a:endParaRPr lang="en-GB" sz="1900" b="0" i="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GB" sz="1900" b="1" i="0" dirty="0">
                <a:effectLst/>
                <a:latin typeface="Arial" panose="020B0604020202020204" pitchFamily="34" charset="0"/>
                <a:cs typeface="Arial" panose="020B0604020202020204" pitchFamily="34" charset="0"/>
              </a:rPr>
              <a:t>Every child’s body and situation is unique </a:t>
            </a:r>
          </a:p>
          <a:p>
            <a:pPr>
              <a:buFont typeface="Arial" panose="020B0604020202020204" pitchFamily="34" charset="0"/>
              <a:buChar char="•"/>
            </a:pPr>
            <a:r>
              <a:rPr lang="en-GB" sz="1900" b="0" i="0" dirty="0">
                <a:effectLst/>
                <a:latin typeface="Arial" panose="020B0604020202020204" pitchFamily="34" charset="0"/>
                <a:cs typeface="Arial" panose="020B0604020202020204" pitchFamily="34" charset="0"/>
              </a:rPr>
              <a:t>Some children are at a greater risk for weight gain than others</a:t>
            </a:r>
          </a:p>
          <a:p>
            <a:r>
              <a:rPr lang="en-GB" sz="1900" b="1" i="0" dirty="0">
                <a:effectLst/>
                <a:latin typeface="Arial" panose="020B0604020202020204" pitchFamily="34" charset="0"/>
                <a:cs typeface="Arial" panose="020B0604020202020204" pitchFamily="34" charset="0"/>
              </a:rPr>
              <a:t>Obesity doesn’t develop from laziness or a lack of willpower</a:t>
            </a:r>
            <a:r>
              <a:rPr lang="en-GB" sz="1800" b="1" i="0" dirty="0">
                <a:effectLst/>
                <a:latin typeface="Arial" panose="020B0604020202020204" pitchFamily="34" charset="0"/>
                <a:cs typeface="Arial" panose="020B0604020202020204" pitchFamily="34" charset="0"/>
              </a:rPr>
              <a:t>.</a:t>
            </a:r>
          </a:p>
          <a:p>
            <a:endParaRPr lang="en-GB" sz="1800" b="1" i="0" dirty="0">
              <a:effectLst/>
              <a:latin typeface="Arial" panose="020B0604020202020204" pitchFamily="34" charset="0"/>
              <a:cs typeface="Arial" panose="020B0604020202020204" pitchFamily="34" charset="0"/>
            </a:endParaRPr>
          </a:p>
          <a:p>
            <a:pPr marL="0" indent="0">
              <a:buNone/>
            </a:pPr>
            <a:br>
              <a:rPr lang="en-GB" sz="1200" b="1" dirty="0"/>
            </a:br>
            <a:endParaRPr lang="en-GB" sz="1200" b="1" dirty="0"/>
          </a:p>
        </p:txBody>
      </p:sp>
      <p:pic>
        <p:nvPicPr>
          <p:cNvPr id="9" name="Picture 8" descr="A group of people sitting on a bench&#10;&#10;Description automatically generated">
            <a:extLst>
              <a:ext uri="{FF2B5EF4-FFF2-40B4-BE49-F238E27FC236}">
                <a16:creationId xmlns:a16="http://schemas.microsoft.com/office/drawing/2014/main" id="{6DD39C22-45BE-4E02-6E9C-FF7B974C3703}"/>
              </a:ext>
            </a:extLst>
          </p:cNvPr>
          <p:cNvPicPr>
            <a:picLocks noChangeAspect="1"/>
          </p:cNvPicPr>
          <p:nvPr/>
        </p:nvPicPr>
        <p:blipFill rotWithShape="1">
          <a:blip r:embed="rId3"/>
          <a:srcRect l="10908" r="2646" b="-2"/>
          <a:stretch/>
        </p:blipFill>
        <p:spPr>
          <a:xfrm>
            <a:off x="7863840" y="494331"/>
            <a:ext cx="4014216" cy="3099673"/>
          </a:xfrm>
          <a:prstGeom prst="rect">
            <a:avLst/>
          </a:prstGeom>
        </p:spPr>
      </p:pic>
      <p:pic>
        <p:nvPicPr>
          <p:cNvPr id="4" name="Picture 3">
            <a:extLst>
              <a:ext uri="{FF2B5EF4-FFF2-40B4-BE49-F238E27FC236}">
                <a16:creationId xmlns:a16="http://schemas.microsoft.com/office/drawing/2014/main" id="{A73BE642-D159-C87C-7501-271994B37AC8}"/>
              </a:ext>
            </a:extLst>
          </p:cNvPr>
          <p:cNvPicPr>
            <a:picLocks noChangeAspect="1"/>
          </p:cNvPicPr>
          <p:nvPr/>
        </p:nvPicPr>
        <p:blipFill>
          <a:blip r:embed="rId4"/>
          <a:stretch>
            <a:fillRect/>
          </a:stretch>
        </p:blipFill>
        <p:spPr>
          <a:xfrm>
            <a:off x="8415641" y="4768233"/>
            <a:ext cx="2557160" cy="978114"/>
          </a:xfrm>
          <a:prstGeom prst="rect">
            <a:avLst/>
          </a:prstGeom>
        </p:spPr>
      </p:pic>
      <p:sp>
        <p:nvSpPr>
          <p:cNvPr id="6" name="Slide Number Placeholder 5">
            <a:extLst>
              <a:ext uri="{FF2B5EF4-FFF2-40B4-BE49-F238E27FC236}">
                <a16:creationId xmlns:a16="http://schemas.microsoft.com/office/drawing/2014/main" id="{0B12A658-890B-A3B6-CE79-8C9B876C1D1E}"/>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a:pPr>
                <a:spcAft>
                  <a:spcPts val="600"/>
                </a:spcAft>
              </a:pPr>
              <a:t>9</a:t>
            </a:fld>
            <a:endParaRPr lang="en-US"/>
          </a:p>
        </p:txBody>
      </p:sp>
    </p:spTree>
    <p:extLst>
      <p:ext uri="{BB962C8B-B14F-4D97-AF65-F5344CB8AC3E}">
        <p14:creationId xmlns:p14="http://schemas.microsoft.com/office/powerpoint/2010/main" val="1854184246"/>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5E06524032964EB5F495D0391A5C3E" ma:contentTypeVersion="12" ma:contentTypeDescription="Create a new document." ma:contentTypeScope="" ma:versionID="99058b381d9307b047379a32976b9ee1">
  <xsd:schema xmlns:xsd="http://www.w3.org/2001/XMLSchema" xmlns:xs="http://www.w3.org/2001/XMLSchema" xmlns:p="http://schemas.microsoft.com/office/2006/metadata/properties" xmlns:ns2="be6e89b9-528b-40b6-8857-bdf38e5cfc8d" xmlns:ns3="95a7b6bb-a801-4a2d-a748-5385bf525074" targetNamespace="http://schemas.microsoft.com/office/2006/metadata/properties" ma:root="true" ma:fieldsID="0e135ac4c3f37a0b1641c7bdffdc62cc" ns2:_="" ns3:_="">
    <xsd:import namespace="be6e89b9-528b-40b6-8857-bdf38e5cfc8d"/>
    <xsd:import namespace="95a7b6bb-a801-4a2d-a748-5385bf52507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6e89b9-528b-40b6-8857-bdf38e5cfc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8f5df68-a781-4955-a019-f08fb6e666b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a7b6bb-a801-4a2d-a748-5385bf52507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d74b8cd-e4b3-4df1-826f-605e3a0ffb93}" ma:internalName="TaxCatchAll" ma:showField="CatchAllData" ma:web="95a7b6bb-a801-4a2d-a748-5385bf5250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e6e89b9-528b-40b6-8857-bdf38e5cfc8d">
      <Terms xmlns="http://schemas.microsoft.com/office/infopath/2007/PartnerControls"/>
    </lcf76f155ced4ddcb4097134ff3c332f>
    <TaxCatchAll xmlns="95a7b6bb-a801-4a2d-a748-5385bf525074" xsi:nil="true"/>
  </documentManagement>
</p:properties>
</file>

<file path=customXml/itemProps1.xml><?xml version="1.0" encoding="utf-8"?>
<ds:datastoreItem xmlns:ds="http://schemas.openxmlformats.org/officeDocument/2006/customXml" ds:itemID="{FF5C9AC5-DD15-4DB7-BA0D-FEEAC6E2EE14}">
  <ds:schemaRefs>
    <ds:schemaRef ds:uri="http://schemas.microsoft.com/sharepoint/v3/contenttype/forms"/>
  </ds:schemaRefs>
</ds:datastoreItem>
</file>

<file path=customXml/itemProps2.xml><?xml version="1.0" encoding="utf-8"?>
<ds:datastoreItem xmlns:ds="http://schemas.openxmlformats.org/officeDocument/2006/customXml" ds:itemID="{F91FE3F6-5636-40AD-8C0F-C2E70FA7A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6e89b9-528b-40b6-8857-bdf38e5cfc8d"/>
    <ds:schemaRef ds:uri="95a7b6bb-a801-4a2d-a748-5385bf525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50BC0C-87E4-4B75-B3E0-EBF28AA273B2}">
  <ds:schemaRefs>
    <ds:schemaRef ds:uri="http://schemas.microsoft.com/office/2006/metadata/properties"/>
    <ds:schemaRef ds:uri="http://schemas.microsoft.com/office/infopath/2007/PartnerControls"/>
    <ds:schemaRef ds:uri="be6e89b9-528b-40b6-8857-bdf38e5cfc8d"/>
    <ds:schemaRef ds:uri="95a7b6bb-a801-4a2d-a748-5385bf525074"/>
  </ds:schemaRefs>
</ds:datastoreItem>
</file>

<file path=docMetadata/LabelInfo.xml><?xml version="1.0" encoding="utf-8"?>
<clbl:labelList xmlns:clbl="http://schemas.microsoft.com/office/2020/mipLabelMetadata">
  <clbl:label id="{46b6a5bf-6f0c-4991-803f-2a267fd377e4}" enabled="1" method="Privileged" siteId="{9f76cb10-f1f6-45e2-8ebf-33e9fddc84c3}" contentBits="0" removed="0"/>
</clbl:labelList>
</file>

<file path=docProps/app.xml><?xml version="1.0" encoding="utf-8"?>
<Properties xmlns="http://schemas.openxmlformats.org/officeDocument/2006/extended-properties" xmlns:vt="http://schemas.openxmlformats.org/officeDocument/2006/docPropsVTypes">
  <Template>Office 2013 - 2022 Theme</Template>
  <TotalTime>108</TotalTime>
  <Words>3926</Words>
  <Application>Microsoft Macintosh PowerPoint</Application>
  <PresentationFormat>Widescreen</PresentationFormat>
  <Paragraphs>456</Paragraphs>
  <Slides>38</Slides>
  <Notes>30</Notes>
  <HiddenSlides>4</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ＭＳ Ｐゴシック</vt:lpstr>
      <vt:lpstr>__Roboto_ba6641</vt:lpstr>
      <vt:lpstr>Aptos</vt:lpstr>
      <vt:lpstr>Arial</vt:lpstr>
      <vt:lpstr>BrandonText-Bold</vt:lpstr>
      <vt:lpstr>Calibri</vt:lpstr>
      <vt:lpstr>Calibri Light</vt:lpstr>
      <vt:lpstr>futura-pt</vt:lpstr>
      <vt:lpstr>Office 2013 - 2022 Theme</vt:lpstr>
      <vt:lpstr>PREDRAG ANDREJEVIC MD,FACS, FRCSI</vt:lpstr>
      <vt:lpstr>Facts</vt:lpstr>
      <vt:lpstr>PowerPoint Presentation</vt:lpstr>
      <vt:lpstr>PowerPoint Presentation</vt:lpstr>
      <vt:lpstr>Definition</vt:lpstr>
      <vt:lpstr>PowerPoint Presentation</vt:lpstr>
      <vt:lpstr>PowerPoint Presentation</vt:lpstr>
      <vt:lpstr>PowerPoint Presentation</vt:lpstr>
      <vt:lpstr>Childhood obesity</vt:lpstr>
      <vt:lpstr>Which children are most likely   to develop obesity</vt:lpstr>
      <vt:lpstr>Family and home environment  factors </vt:lpstr>
      <vt:lpstr>PowerPoint Presentation</vt:lpstr>
      <vt:lpstr>Child and obesity</vt:lpstr>
      <vt:lpstr>Treatment at home-advise to parents</vt:lpstr>
      <vt:lpstr>Treatment</vt:lpstr>
      <vt:lpstr>Criteria for referral - adolescents</vt:lpstr>
      <vt:lpstr>Current options for treatment of obesity</vt:lpstr>
      <vt:lpstr>TREATMANT CHOICE</vt:lpstr>
      <vt:lpstr>Bariatric Endoscopy </vt:lpstr>
      <vt:lpstr>PowerPoint Presentation</vt:lpstr>
      <vt:lpstr>TREATEMENT CONSIDERATION</vt:lpstr>
      <vt:lpstr>Practical escalation “triggers” for primary care → surgical referral</vt:lpstr>
      <vt:lpstr>How to choose among procedures</vt:lpstr>
      <vt:lpstr>What tends to make one option “best” for a given patient – BMI 30-34.9</vt:lpstr>
      <vt:lpstr>What outcome data exist specifically in BMI 30–34.9 </vt:lpstr>
      <vt:lpstr>BMI 30–35 decision pattern </vt:lpstr>
      <vt:lpstr>Proceeding to surgery at BMI 30–35: how to choose the operation </vt:lpstr>
      <vt:lpstr>What about the BMI &gt;45</vt:lpstr>
      <vt:lpstr>Who a general practitioner (GP) should refer for surgical obesity treatment and how fast </vt:lpstr>
      <vt:lpstr>Who should not be referred</vt:lpstr>
      <vt:lpstr>What the GP should do before referral and what to communicate </vt:lpstr>
      <vt:lpstr>Intra gastric balloon</vt:lpstr>
      <vt:lpstr>PowerPoint Presentation</vt:lpstr>
      <vt:lpstr>Surgical treatment of obesity</vt:lpstr>
      <vt:lpstr>Surgical treatment of obesity</vt:lpstr>
      <vt:lpstr>PowerPoint Presentation</vt:lpstr>
      <vt:lpstr>Thank you and,</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dc:title>
  <dc:creator>Office365</dc:creator>
  <cp:lastModifiedBy>Office365</cp:lastModifiedBy>
  <cp:revision>23</cp:revision>
  <dcterms:created xsi:type="dcterms:W3CDTF">2024-04-28T12:28:08Z</dcterms:created>
  <dcterms:modified xsi:type="dcterms:W3CDTF">2026-02-11T23:50:19Z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Internal</vt:lpwstr>
  </property>
  <property fmtid="{D5CDD505-2E9C-101B-9397-08002B2CF9AE}" pid="3" name="ContentTypeId">
    <vt:lpwstr>0x0101008B5E06524032964EB5F495D0391A5C3E</vt:lpwstr>
  </property>
</Properties>
</file>